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4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39AE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4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39AE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4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39AE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4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4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3450" y="857250"/>
            <a:ext cx="447675" cy="571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1797050"/>
            <a:ext cx="5969000" cy="2033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39AE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797050"/>
            <a:ext cx="5969000" cy="2033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686550" y="9326684"/>
            <a:ext cx="209550" cy="195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4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1797050"/>
            <a:ext cx="3820795" cy="203327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300"/>
              </a:lnSpc>
              <a:spcBef>
                <a:spcPts val="100"/>
              </a:spcBef>
            </a:pPr>
            <a:r>
              <a:rPr dirty="0" spc="-60"/>
              <a:t>Safety</a:t>
            </a:r>
            <a:r>
              <a:rPr dirty="0" spc="-80"/>
              <a:t> </a:t>
            </a:r>
            <a:r>
              <a:rPr dirty="0" spc="-105"/>
              <a:t>Plan</a:t>
            </a:r>
          </a:p>
          <a:p>
            <a:pPr marL="12700" marR="5080">
              <a:lnSpc>
                <a:spcPts val="5780"/>
              </a:lnSpc>
              <a:spcBef>
                <a:spcPts val="150"/>
              </a:spcBef>
            </a:pPr>
            <a:r>
              <a:rPr dirty="0" sz="4800" spc="-195" b="1">
                <a:solidFill>
                  <a:srgbClr val="404040"/>
                </a:solidFill>
                <a:latin typeface="Arial"/>
                <a:cs typeface="Arial"/>
              </a:rPr>
              <a:t>Boston</a:t>
            </a:r>
            <a:r>
              <a:rPr dirty="0" sz="4800" spc="-16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4800" spc="-125" b="1">
                <a:solidFill>
                  <a:srgbClr val="404040"/>
                </a:solidFill>
                <a:latin typeface="Arial"/>
                <a:cs typeface="Arial"/>
              </a:rPr>
              <a:t>Green </a:t>
            </a:r>
            <a:r>
              <a:rPr dirty="0" sz="4800" spc="-70" b="1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4800" spc="-150" b="1">
                <a:solidFill>
                  <a:srgbClr val="404040"/>
                </a:solidFill>
                <a:latin typeface="Arial"/>
                <a:cs typeface="Arial"/>
              </a:rPr>
              <a:t>Academy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4038600"/>
            <a:ext cx="447675" cy="57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1700" y="6388100"/>
            <a:ext cx="1656714" cy="1037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Arial"/>
                <a:cs typeface="Arial"/>
              </a:rPr>
              <a:t>Holzer,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Matthew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dirty="0" sz="1600" spc="65" i="1">
                <a:latin typeface="Arial"/>
                <a:cs typeface="Arial"/>
              </a:rPr>
              <a:t>20 </a:t>
            </a:r>
            <a:r>
              <a:rPr dirty="0" sz="1600" spc="-15" i="1">
                <a:latin typeface="Arial"/>
                <a:cs typeface="Arial"/>
              </a:rPr>
              <a:t>Warren</a:t>
            </a:r>
            <a:r>
              <a:rPr dirty="0" sz="1600" spc="-175" i="1">
                <a:latin typeface="Arial"/>
                <a:cs typeface="Arial"/>
              </a:rPr>
              <a:t> </a:t>
            </a:r>
            <a:r>
              <a:rPr dirty="0" sz="1600" spc="-15" i="1">
                <a:latin typeface="Arial"/>
                <a:cs typeface="Arial"/>
              </a:rPr>
              <a:t>Street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z="1600" spc="-15" i="1">
                <a:solidFill>
                  <a:srgbClr val="666666"/>
                </a:solidFill>
                <a:latin typeface="Arial"/>
                <a:cs typeface="Arial"/>
              </a:rPr>
              <a:t>Brighton,</a:t>
            </a:r>
            <a:r>
              <a:rPr dirty="0" sz="1600" spc="-45" i="1">
                <a:solidFill>
                  <a:srgbClr val="666666"/>
                </a:solidFill>
                <a:latin typeface="Arial"/>
                <a:cs typeface="Arial"/>
              </a:rPr>
              <a:t> 02134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8023256"/>
            <a:ext cx="2042160" cy="697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35" i="1">
                <a:latin typeface="Arial"/>
                <a:cs typeface="Arial"/>
              </a:rPr>
              <a:t>Phone: </a:t>
            </a:r>
            <a:r>
              <a:rPr dirty="0" sz="1600" spc="-130" i="1">
                <a:latin typeface="Arial"/>
                <a:cs typeface="Arial"/>
              </a:rPr>
              <a:t>(617)</a:t>
            </a:r>
            <a:r>
              <a:rPr dirty="0" sz="1600" spc="-85" i="1">
                <a:latin typeface="Arial"/>
                <a:cs typeface="Arial"/>
              </a:rPr>
              <a:t> </a:t>
            </a:r>
            <a:r>
              <a:rPr dirty="0" sz="1600" spc="30" i="1">
                <a:latin typeface="Arial"/>
                <a:cs typeface="Arial"/>
              </a:rPr>
              <a:t>635-9860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dirty="0" sz="1600" spc="-50" i="1">
                <a:latin typeface="Arial"/>
                <a:cs typeface="Arial"/>
              </a:rPr>
              <a:t>Fax: </a:t>
            </a:r>
            <a:r>
              <a:rPr dirty="0" sz="1600" spc="-130">
                <a:latin typeface="Arial"/>
                <a:cs typeface="Arial"/>
              </a:rPr>
              <a:t>(617) </a:t>
            </a:r>
            <a:r>
              <a:rPr dirty="0" sz="1600" spc="30">
                <a:latin typeface="Arial"/>
                <a:cs typeface="Arial"/>
              </a:rPr>
              <a:t>635 </a:t>
            </a:r>
            <a:r>
              <a:rPr dirty="0" sz="1600" spc="-55">
                <a:latin typeface="Arial"/>
                <a:cs typeface="Arial"/>
              </a:rPr>
              <a:t>-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40">
                <a:latin typeface="Arial"/>
                <a:cs typeface="Arial"/>
              </a:rPr>
              <a:t>9858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9648825"/>
            <a:ext cx="7772400" cy="400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7772400" cy="95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028763"/>
            <a:ext cx="5748020" cy="7992109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dirty="0" sz="1400" spc="-30" b="1">
                <a:latin typeface="Arial"/>
                <a:cs typeface="Arial"/>
              </a:rPr>
              <a:t>Alternate </a:t>
            </a:r>
            <a:r>
              <a:rPr dirty="0" sz="1400" spc="-60" b="1">
                <a:latin typeface="Arial"/>
                <a:cs typeface="Arial"/>
              </a:rPr>
              <a:t>Entry </a:t>
            </a:r>
            <a:r>
              <a:rPr dirty="0" sz="1400" spc="-65" b="1">
                <a:latin typeface="Arial"/>
                <a:cs typeface="Arial"/>
              </a:rPr>
              <a:t>Location: </a:t>
            </a:r>
            <a:r>
              <a:rPr dirty="0" sz="1400" spc="-15">
                <a:latin typeface="Arial"/>
                <a:cs typeface="Arial"/>
              </a:rPr>
              <a:t>Cambridge Street </a:t>
            </a:r>
            <a:r>
              <a:rPr dirty="0" sz="1400" spc="-10">
                <a:latin typeface="Arial"/>
                <a:cs typeface="Arial"/>
              </a:rPr>
              <a:t>entrance </a:t>
            </a:r>
            <a:r>
              <a:rPr dirty="0" sz="1400" spc="-25">
                <a:latin typeface="Arial"/>
                <a:cs typeface="Arial"/>
              </a:rPr>
              <a:t>via </a:t>
            </a:r>
            <a:r>
              <a:rPr dirty="0" sz="1400" spc="-15">
                <a:latin typeface="Arial"/>
                <a:cs typeface="Arial"/>
              </a:rPr>
              <a:t>accessible </a:t>
            </a:r>
            <a:r>
              <a:rPr dirty="0" sz="1400" spc="-20">
                <a:latin typeface="Arial"/>
                <a:cs typeface="Arial"/>
              </a:rPr>
              <a:t>ramp  </a:t>
            </a:r>
            <a:r>
              <a:rPr dirty="0" sz="1400" spc="10">
                <a:latin typeface="Arial"/>
                <a:cs typeface="Arial"/>
              </a:rPr>
              <a:t>onto </a:t>
            </a:r>
            <a:r>
              <a:rPr dirty="0" sz="1400" spc="-15">
                <a:latin typeface="Arial"/>
                <a:cs typeface="Arial"/>
              </a:rPr>
              <a:t>basement </a:t>
            </a:r>
            <a:r>
              <a:rPr dirty="0" sz="1400" spc="-5">
                <a:latin typeface="Arial"/>
                <a:cs typeface="Arial"/>
              </a:rPr>
              <a:t>level in </a:t>
            </a:r>
            <a:r>
              <a:rPr dirty="0" sz="1400" spc="-15">
                <a:latin typeface="Arial"/>
                <a:cs typeface="Arial"/>
              </a:rPr>
              <a:t>Annex</a:t>
            </a:r>
            <a:r>
              <a:rPr dirty="0" sz="1400" spc="-140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building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85"/>
              </a:lnSpc>
            </a:pPr>
            <a:r>
              <a:rPr dirty="0" sz="1400" spc="-65" b="1">
                <a:latin typeface="Arial"/>
                <a:cs typeface="Arial"/>
              </a:rPr>
              <a:t>AED </a:t>
            </a:r>
            <a:r>
              <a:rPr dirty="0" sz="1400" spc="-55" b="1">
                <a:latin typeface="Arial"/>
                <a:cs typeface="Arial"/>
              </a:rPr>
              <a:t>Machines: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Yes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65" b="1">
                <a:latin typeface="Arial"/>
                <a:cs typeface="Arial"/>
              </a:rPr>
              <a:t>AED Location: </a:t>
            </a:r>
            <a:r>
              <a:rPr dirty="0" sz="1400" spc="-10">
                <a:latin typeface="Arial"/>
                <a:cs typeface="Arial"/>
              </a:rPr>
              <a:t>Outside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25">
                <a:latin typeface="Arial"/>
                <a:cs typeface="Arial"/>
              </a:rPr>
              <a:t>main </a:t>
            </a:r>
            <a:r>
              <a:rPr dirty="0" sz="1400">
                <a:latin typeface="Arial"/>
                <a:cs typeface="Arial"/>
              </a:rPr>
              <a:t>office </a:t>
            </a:r>
            <a:r>
              <a:rPr dirty="0" sz="1400" spc="5">
                <a:latin typeface="Arial"/>
                <a:cs typeface="Arial"/>
              </a:rPr>
              <a:t>on </a:t>
            </a:r>
            <a:r>
              <a:rPr dirty="0" sz="1400" spc="10">
                <a:latin typeface="Arial"/>
                <a:cs typeface="Arial"/>
              </a:rPr>
              <a:t>both </a:t>
            </a:r>
            <a:r>
              <a:rPr dirty="0" sz="1400" spc="-20">
                <a:latin typeface="Arial"/>
                <a:cs typeface="Arial"/>
              </a:rPr>
              <a:t>sides </a:t>
            </a:r>
            <a:r>
              <a:rPr dirty="0" sz="1400" spc="10">
                <a:latin typeface="Arial"/>
                <a:cs typeface="Arial"/>
              </a:rPr>
              <a:t>of </a:t>
            </a:r>
            <a:r>
              <a:rPr dirty="0" sz="1400" spc="5">
                <a:latin typeface="Arial"/>
                <a:cs typeface="Arial"/>
              </a:rPr>
              <a:t>the</a:t>
            </a:r>
            <a:r>
              <a:rPr dirty="0" sz="1400" spc="-1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building.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30" b="1">
                <a:latin typeface="Arial"/>
                <a:cs typeface="Arial"/>
              </a:rPr>
              <a:t>Staff </a:t>
            </a:r>
            <a:r>
              <a:rPr dirty="0" sz="1400" spc="-40" b="1">
                <a:latin typeface="Arial"/>
                <a:cs typeface="Arial"/>
              </a:rPr>
              <a:t>Trained </a:t>
            </a:r>
            <a:r>
              <a:rPr dirty="0" sz="1400" spc="-45" b="1">
                <a:latin typeface="Arial"/>
                <a:cs typeface="Arial"/>
              </a:rPr>
              <a:t>in </a:t>
            </a:r>
            <a:r>
              <a:rPr dirty="0" sz="1400" spc="-20" b="1">
                <a:latin typeface="Arial"/>
                <a:cs typeface="Arial"/>
              </a:rPr>
              <a:t>the </a:t>
            </a:r>
            <a:r>
              <a:rPr dirty="0" sz="1400" spc="-60" b="1">
                <a:latin typeface="Arial"/>
                <a:cs typeface="Arial"/>
              </a:rPr>
              <a:t>use </a:t>
            </a:r>
            <a:r>
              <a:rPr dirty="0" sz="1400" spc="-35" b="1">
                <a:latin typeface="Arial"/>
                <a:cs typeface="Arial"/>
              </a:rPr>
              <a:t>of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80" b="1">
                <a:latin typeface="Arial"/>
                <a:cs typeface="Arial"/>
              </a:rPr>
              <a:t>AED: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55" b="1">
                <a:latin typeface="Arial"/>
                <a:cs typeface="Arial"/>
              </a:rPr>
              <a:t>Evacuation Instructions </a:t>
            </a:r>
            <a:r>
              <a:rPr dirty="0" sz="1400" spc="-50" b="1">
                <a:latin typeface="Arial"/>
                <a:cs typeface="Arial"/>
              </a:rPr>
              <a:t>Posted </a:t>
            </a:r>
            <a:r>
              <a:rPr dirty="0" sz="1400" spc="-45" b="1">
                <a:latin typeface="Arial"/>
                <a:cs typeface="Arial"/>
              </a:rPr>
              <a:t>in </a:t>
            </a:r>
            <a:r>
              <a:rPr dirty="0" sz="1400" spc="-75" b="1">
                <a:latin typeface="Arial"/>
                <a:cs typeface="Arial"/>
              </a:rPr>
              <a:t>Classrooms:</a:t>
            </a:r>
            <a:r>
              <a:rPr dirty="0" sz="1400" spc="40" b="1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50" b="1">
                <a:latin typeface="Arial"/>
                <a:cs typeface="Arial"/>
              </a:rPr>
              <a:t>Building Construction </a:t>
            </a:r>
            <a:r>
              <a:rPr dirty="0" sz="1400" spc="-60" b="1">
                <a:latin typeface="Arial"/>
                <a:cs typeface="Arial"/>
              </a:rPr>
              <a:t>Type: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TypeIIIB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55" b="1">
                <a:latin typeface="Arial"/>
                <a:cs typeface="Arial"/>
              </a:rPr>
              <a:t>Smoke </a:t>
            </a:r>
            <a:r>
              <a:rPr dirty="0" sz="1400" spc="-40" b="1">
                <a:latin typeface="Arial"/>
                <a:cs typeface="Arial"/>
              </a:rPr>
              <a:t>Detectors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65" b="1">
                <a:latin typeface="Arial"/>
                <a:cs typeface="Arial"/>
              </a:rPr>
              <a:t>Location: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5" b="1">
                <a:latin typeface="Arial"/>
                <a:cs typeface="Arial"/>
              </a:rPr>
              <a:t>Heat </a:t>
            </a:r>
            <a:r>
              <a:rPr dirty="0" sz="1400" spc="-40" b="1">
                <a:latin typeface="Arial"/>
                <a:cs typeface="Arial"/>
              </a:rPr>
              <a:t>Detectors</a:t>
            </a:r>
            <a:r>
              <a:rPr dirty="0" sz="1400" spc="-70" b="1">
                <a:latin typeface="Arial"/>
                <a:cs typeface="Arial"/>
              </a:rPr>
              <a:t> </a:t>
            </a:r>
            <a:r>
              <a:rPr dirty="0" sz="1400" spc="-65" b="1">
                <a:latin typeface="Arial"/>
                <a:cs typeface="Arial"/>
              </a:rPr>
              <a:t>Location: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50" b="1">
                <a:latin typeface="Arial"/>
                <a:cs typeface="Arial"/>
              </a:rPr>
              <a:t>Annunciator </a:t>
            </a:r>
            <a:r>
              <a:rPr dirty="0" sz="1400" spc="-40" b="1">
                <a:latin typeface="Arial"/>
                <a:cs typeface="Arial"/>
              </a:rPr>
              <a:t>Panel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65" b="1">
                <a:latin typeface="Arial"/>
                <a:cs typeface="Arial"/>
              </a:rPr>
              <a:t>Location: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45" b="1">
                <a:latin typeface="Arial"/>
                <a:cs typeface="Arial"/>
              </a:rPr>
              <a:t>Sprinkler </a:t>
            </a:r>
            <a:r>
              <a:rPr dirty="0" sz="1400" spc="-75" b="1">
                <a:latin typeface="Arial"/>
                <a:cs typeface="Arial"/>
              </a:rPr>
              <a:t>Systems: </a:t>
            </a:r>
            <a:r>
              <a:rPr dirty="0" sz="1400" spc="-25">
                <a:latin typeface="Arial"/>
                <a:cs typeface="Arial"/>
              </a:rPr>
              <a:t>(not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indicated)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35" b="1">
                <a:latin typeface="Arial"/>
                <a:cs typeface="Arial"/>
              </a:rPr>
              <a:t>Partial </a:t>
            </a:r>
            <a:r>
              <a:rPr dirty="0" sz="1400" spc="-45" b="1">
                <a:latin typeface="Arial"/>
                <a:cs typeface="Arial"/>
              </a:rPr>
              <a:t>Sprinkler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spc="-65" b="1">
                <a:latin typeface="Arial"/>
                <a:cs typeface="Arial"/>
              </a:rPr>
              <a:t>Location: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50" b="1">
                <a:latin typeface="Arial"/>
                <a:cs typeface="Arial"/>
              </a:rPr>
              <a:t>Pull </a:t>
            </a:r>
            <a:r>
              <a:rPr dirty="0" sz="1400" spc="-40" b="1">
                <a:latin typeface="Arial"/>
                <a:cs typeface="Arial"/>
              </a:rPr>
              <a:t>Station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70" b="1">
                <a:latin typeface="Arial"/>
                <a:cs typeface="Arial"/>
              </a:rPr>
              <a:t>Locations: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50" b="1">
                <a:latin typeface="Arial"/>
                <a:cs typeface="Arial"/>
              </a:rPr>
              <a:t>Standpipe: </a:t>
            </a:r>
            <a:r>
              <a:rPr dirty="0" sz="1400" spc="-25">
                <a:latin typeface="Arial"/>
                <a:cs typeface="Arial"/>
              </a:rPr>
              <a:t>(not</a:t>
            </a:r>
            <a:r>
              <a:rPr dirty="0" sz="1400" spc="-15">
                <a:latin typeface="Arial"/>
                <a:cs typeface="Arial"/>
              </a:rPr>
              <a:t> indicated)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55" b="1">
                <a:latin typeface="Arial"/>
                <a:cs typeface="Arial"/>
              </a:rPr>
              <a:t>Kitchen </a:t>
            </a:r>
            <a:r>
              <a:rPr dirty="0" sz="1400" spc="-40" b="1">
                <a:latin typeface="Arial"/>
                <a:cs typeface="Arial"/>
              </a:rPr>
              <a:t>Hood </a:t>
            </a:r>
            <a:r>
              <a:rPr dirty="0" sz="1400" spc="-65" b="1">
                <a:latin typeface="Arial"/>
                <a:cs typeface="Arial"/>
              </a:rPr>
              <a:t>Exhaust </a:t>
            </a:r>
            <a:r>
              <a:rPr dirty="0" sz="1400" spc="-70" b="1">
                <a:latin typeface="Arial"/>
                <a:cs typeface="Arial"/>
              </a:rPr>
              <a:t>System: </a:t>
            </a:r>
            <a:r>
              <a:rPr dirty="0" sz="1400" spc="-25">
                <a:latin typeface="Arial"/>
                <a:cs typeface="Arial"/>
              </a:rPr>
              <a:t>(not</a:t>
            </a:r>
            <a:r>
              <a:rPr dirty="0" sz="1400" spc="65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indicated)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dirty="0" sz="1400" spc="-40" b="1">
                <a:latin typeface="Arial"/>
                <a:cs typeface="Arial"/>
              </a:rPr>
              <a:t>Fire </a:t>
            </a:r>
            <a:r>
              <a:rPr dirty="0" sz="1400" spc="-45" b="1">
                <a:latin typeface="Arial"/>
                <a:cs typeface="Arial"/>
              </a:rPr>
              <a:t>Alarm </a:t>
            </a:r>
            <a:r>
              <a:rPr dirty="0" sz="1400" spc="-60" b="1">
                <a:latin typeface="Arial"/>
                <a:cs typeface="Arial"/>
              </a:rPr>
              <a:t>System </a:t>
            </a:r>
            <a:r>
              <a:rPr dirty="0" sz="1400" spc="-50" b="1">
                <a:latin typeface="Arial"/>
                <a:cs typeface="Arial"/>
              </a:rPr>
              <a:t>Equipped </a:t>
            </a:r>
            <a:r>
              <a:rPr dirty="0" sz="1400" spc="-25" b="1">
                <a:latin typeface="Arial"/>
                <a:cs typeface="Arial"/>
              </a:rPr>
              <a:t>with </a:t>
            </a:r>
            <a:r>
              <a:rPr dirty="0" sz="1400" spc="-65" b="1">
                <a:latin typeface="Arial"/>
                <a:cs typeface="Arial"/>
              </a:rPr>
              <a:t>Pre-Signal? </a:t>
            </a:r>
            <a:r>
              <a:rPr dirty="0" sz="1400" spc="-25">
                <a:latin typeface="Arial"/>
                <a:cs typeface="Arial"/>
              </a:rPr>
              <a:t>(not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indicated)</a:t>
            </a:r>
            <a:endParaRPr sz="1400">
              <a:latin typeface="Arial"/>
              <a:cs typeface="Arial"/>
            </a:endParaRPr>
          </a:p>
          <a:p>
            <a:pPr marL="12700" marR="1823085">
              <a:lnSpc>
                <a:spcPts val="1650"/>
              </a:lnSpc>
              <a:spcBef>
                <a:spcPts val="65"/>
              </a:spcBef>
            </a:pPr>
            <a:r>
              <a:rPr dirty="0" sz="1400" spc="-50" b="1">
                <a:latin typeface="Arial"/>
                <a:cs typeface="Arial"/>
              </a:rPr>
              <a:t>Does </a:t>
            </a:r>
            <a:r>
              <a:rPr dirty="0" sz="1400" spc="-35" b="1">
                <a:latin typeface="Arial"/>
                <a:cs typeface="Arial"/>
              </a:rPr>
              <a:t>staff </a:t>
            </a:r>
            <a:r>
              <a:rPr dirty="0" sz="1400" spc="-40" b="1">
                <a:latin typeface="Arial"/>
                <a:cs typeface="Arial"/>
              </a:rPr>
              <a:t>have </a:t>
            </a:r>
            <a:r>
              <a:rPr dirty="0" sz="1400" spc="-75" b="1">
                <a:latin typeface="Arial"/>
                <a:cs typeface="Arial"/>
              </a:rPr>
              <a:t>access </a:t>
            </a:r>
            <a:r>
              <a:rPr dirty="0" sz="1400" spc="-25" b="1">
                <a:latin typeface="Arial"/>
                <a:cs typeface="Arial"/>
              </a:rPr>
              <a:t>to </a:t>
            </a:r>
            <a:r>
              <a:rPr dirty="0" sz="1400" spc="-30" b="1">
                <a:latin typeface="Arial"/>
                <a:cs typeface="Arial"/>
              </a:rPr>
              <a:t>fire </a:t>
            </a:r>
            <a:r>
              <a:rPr dirty="0" sz="1400" spc="-65" b="1">
                <a:latin typeface="Arial"/>
                <a:cs typeface="Arial"/>
              </a:rPr>
              <a:t>extinguishers? </a:t>
            </a:r>
            <a:r>
              <a:rPr dirty="0" sz="1400" spc="-40">
                <a:latin typeface="Arial"/>
                <a:cs typeface="Arial"/>
              </a:rPr>
              <a:t>Yes  </a:t>
            </a:r>
            <a:r>
              <a:rPr dirty="0" sz="1400" spc="-40" b="1">
                <a:latin typeface="Arial"/>
                <a:cs typeface="Arial"/>
              </a:rPr>
              <a:t>Are </a:t>
            </a:r>
            <a:r>
              <a:rPr dirty="0" sz="1400" spc="-30" b="1">
                <a:latin typeface="Arial"/>
                <a:cs typeface="Arial"/>
              </a:rPr>
              <a:t>fire </a:t>
            </a:r>
            <a:r>
              <a:rPr dirty="0" sz="1400" spc="-50" b="1">
                <a:latin typeface="Arial"/>
                <a:cs typeface="Arial"/>
              </a:rPr>
              <a:t>extinguishers </a:t>
            </a:r>
            <a:r>
              <a:rPr dirty="0" sz="1400" spc="-55" b="1">
                <a:latin typeface="Arial"/>
                <a:cs typeface="Arial"/>
              </a:rPr>
              <a:t>serviced </a:t>
            </a:r>
            <a:r>
              <a:rPr dirty="0" sz="1400" spc="-60" b="1">
                <a:latin typeface="Arial"/>
                <a:cs typeface="Arial"/>
              </a:rPr>
              <a:t>regularly? </a:t>
            </a:r>
            <a:r>
              <a:rPr dirty="0" sz="1400" spc="-40">
                <a:latin typeface="Arial"/>
                <a:cs typeface="Arial"/>
              </a:rPr>
              <a:t>Yes  </a:t>
            </a:r>
            <a:r>
              <a:rPr dirty="0" sz="1400" spc="-40" b="1">
                <a:latin typeface="Arial"/>
                <a:cs typeface="Arial"/>
              </a:rPr>
              <a:t>Fire </a:t>
            </a:r>
            <a:r>
              <a:rPr dirty="0" sz="1400" spc="-45" b="1">
                <a:latin typeface="Arial"/>
                <a:cs typeface="Arial"/>
              </a:rPr>
              <a:t>extinguisher </a:t>
            </a:r>
            <a:r>
              <a:rPr dirty="0" sz="1400" spc="-55" b="1">
                <a:latin typeface="Arial"/>
                <a:cs typeface="Arial"/>
              </a:rPr>
              <a:t>service </a:t>
            </a:r>
            <a:r>
              <a:rPr dirty="0" sz="1400" spc="-40" b="1">
                <a:latin typeface="Arial"/>
                <a:cs typeface="Arial"/>
              </a:rPr>
              <a:t>date: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NULL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85"/>
              </a:lnSpc>
            </a:pPr>
            <a:r>
              <a:rPr dirty="0" sz="1400" spc="-55" b="1">
                <a:latin typeface="Arial"/>
                <a:cs typeface="Arial"/>
              </a:rPr>
              <a:t>Smoke </a:t>
            </a:r>
            <a:r>
              <a:rPr dirty="0" sz="1400" spc="-50" b="1">
                <a:latin typeface="Arial"/>
                <a:cs typeface="Arial"/>
              </a:rPr>
              <a:t>control </a:t>
            </a:r>
            <a:r>
              <a:rPr dirty="0" sz="1400" spc="-65" b="1">
                <a:latin typeface="Arial"/>
                <a:cs typeface="Arial"/>
              </a:rPr>
              <a:t>doors </a:t>
            </a:r>
            <a:r>
              <a:rPr dirty="0" sz="1400" spc="-35" b="1">
                <a:latin typeface="Arial"/>
                <a:cs typeface="Arial"/>
              </a:rPr>
              <a:t>(triggered </a:t>
            </a:r>
            <a:r>
              <a:rPr dirty="0" sz="1400" spc="-55" b="1">
                <a:latin typeface="Arial"/>
                <a:cs typeface="Arial"/>
              </a:rPr>
              <a:t>by </a:t>
            </a:r>
            <a:r>
              <a:rPr dirty="0" sz="1400" spc="-30" b="1">
                <a:latin typeface="Arial"/>
                <a:cs typeface="Arial"/>
              </a:rPr>
              <a:t>fire </a:t>
            </a:r>
            <a:r>
              <a:rPr dirty="0" sz="1400" spc="-70" b="1">
                <a:latin typeface="Arial"/>
                <a:cs typeface="Arial"/>
              </a:rPr>
              <a:t>alarm)?</a:t>
            </a:r>
            <a:r>
              <a:rPr dirty="0" sz="1400" spc="55" b="1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No</a:t>
            </a:r>
            <a:endParaRPr sz="1400">
              <a:latin typeface="Arial"/>
              <a:cs typeface="Arial"/>
            </a:endParaRPr>
          </a:p>
          <a:p>
            <a:pPr marL="12700" marR="599440">
              <a:lnSpc>
                <a:spcPts val="1650"/>
              </a:lnSpc>
              <a:spcBef>
                <a:spcPts val="65"/>
              </a:spcBef>
            </a:pPr>
            <a:r>
              <a:rPr dirty="0" sz="1400" spc="-50" b="1">
                <a:latin typeface="Arial"/>
                <a:cs typeface="Arial"/>
              </a:rPr>
              <a:t>Does </a:t>
            </a:r>
            <a:r>
              <a:rPr dirty="0" sz="1400" spc="-20" b="1">
                <a:latin typeface="Arial"/>
                <a:cs typeface="Arial"/>
              </a:rPr>
              <a:t>the </a:t>
            </a:r>
            <a:r>
              <a:rPr dirty="0" sz="1400" spc="-70" b="1">
                <a:latin typeface="Arial"/>
                <a:cs typeface="Arial"/>
              </a:rPr>
              <a:t>school </a:t>
            </a:r>
            <a:r>
              <a:rPr dirty="0" sz="1400" spc="-40" b="1">
                <a:latin typeface="Arial"/>
                <a:cs typeface="Arial"/>
              </a:rPr>
              <a:t>have </a:t>
            </a:r>
            <a:r>
              <a:rPr dirty="0" sz="1400" spc="-20" b="1">
                <a:latin typeface="Arial"/>
                <a:cs typeface="Arial"/>
              </a:rPr>
              <a:t>a </a:t>
            </a:r>
            <a:r>
              <a:rPr dirty="0" sz="1400" spc="-55" b="1">
                <a:latin typeface="Arial"/>
                <a:cs typeface="Arial"/>
              </a:rPr>
              <a:t>policy </a:t>
            </a:r>
            <a:r>
              <a:rPr dirty="0" sz="1400" spc="-25" b="1">
                <a:latin typeface="Arial"/>
                <a:cs typeface="Arial"/>
              </a:rPr>
              <a:t>to keep </a:t>
            </a:r>
            <a:r>
              <a:rPr dirty="0" sz="1400" spc="-65" b="1">
                <a:latin typeface="Arial"/>
                <a:cs typeface="Arial"/>
              </a:rPr>
              <a:t>doors </a:t>
            </a:r>
            <a:r>
              <a:rPr dirty="0" sz="1400" spc="-60" b="1">
                <a:latin typeface="Arial"/>
                <a:cs typeface="Arial"/>
              </a:rPr>
              <a:t>closed </a:t>
            </a:r>
            <a:r>
              <a:rPr dirty="0" sz="1400" spc="-45" b="1">
                <a:latin typeface="Arial"/>
                <a:cs typeface="Arial"/>
              </a:rPr>
              <a:t>during </a:t>
            </a:r>
            <a:r>
              <a:rPr dirty="0" sz="1400" spc="-20" b="1">
                <a:latin typeface="Arial"/>
                <a:cs typeface="Arial"/>
              </a:rPr>
              <a:t>a </a:t>
            </a:r>
            <a:r>
              <a:rPr dirty="0" sz="1400" spc="-30" b="1">
                <a:latin typeface="Arial"/>
                <a:cs typeface="Arial"/>
              </a:rPr>
              <a:t>fire  </a:t>
            </a:r>
            <a:r>
              <a:rPr dirty="0" sz="1400" spc="-60" b="1">
                <a:latin typeface="Arial"/>
                <a:cs typeface="Arial"/>
              </a:rPr>
              <a:t>emergency?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Yes</a:t>
            </a:r>
            <a:endParaRPr sz="1400">
              <a:latin typeface="Arial"/>
              <a:cs typeface="Arial"/>
            </a:endParaRPr>
          </a:p>
          <a:p>
            <a:pPr marL="12700" marR="617220">
              <a:lnSpc>
                <a:spcPts val="1650"/>
              </a:lnSpc>
            </a:pPr>
            <a:r>
              <a:rPr dirty="0" sz="1400" spc="-50" b="1">
                <a:latin typeface="Arial"/>
                <a:cs typeface="Arial"/>
              </a:rPr>
              <a:t>Does </a:t>
            </a:r>
            <a:r>
              <a:rPr dirty="0" sz="1400" spc="-20" b="1">
                <a:latin typeface="Arial"/>
                <a:cs typeface="Arial"/>
              </a:rPr>
              <a:t>the </a:t>
            </a:r>
            <a:r>
              <a:rPr dirty="0" sz="1400" spc="-70" b="1">
                <a:latin typeface="Arial"/>
                <a:cs typeface="Arial"/>
              </a:rPr>
              <a:t>school </a:t>
            </a:r>
            <a:r>
              <a:rPr dirty="0" sz="1400" spc="-50" b="1">
                <a:latin typeface="Arial"/>
                <a:cs typeface="Arial"/>
              </a:rPr>
              <a:t>ensure </a:t>
            </a:r>
            <a:r>
              <a:rPr dirty="0" sz="1400" spc="-20" b="1">
                <a:latin typeface="Arial"/>
                <a:cs typeface="Arial"/>
              </a:rPr>
              <a:t>that </a:t>
            </a:r>
            <a:r>
              <a:rPr dirty="0" sz="1400" spc="-50" b="1">
                <a:latin typeface="Arial"/>
                <a:cs typeface="Arial"/>
              </a:rPr>
              <a:t>means </a:t>
            </a:r>
            <a:r>
              <a:rPr dirty="0" sz="1400" spc="-35" b="1">
                <a:latin typeface="Arial"/>
                <a:cs typeface="Arial"/>
              </a:rPr>
              <a:t>of </a:t>
            </a:r>
            <a:r>
              <a:rPr dirty="0" sz="1400" spc="-60" b="1">
                <a:latin typeface="Arial"/>
                <a:cs typeface="Arial"/>
              </a:rPr>
              <a:t>egress </a:t>
            </a:r>
            <a:r>
              <a:rPr dirty="0" sz="1400" spc="-25" b="1">
                <a:latin typeface="Arial"/>
                <a:cs typeface="Arial"/>
              </a:rPr>
              <a:t>are kept </a:t>
            </a:r>
            <a:r>
              <a:rPr dirty="0" sz="1400" spc="-40" b="1">
                <a:latin typeface="Arial"/>
                <a:cs typeface="Arial"/>
              </a:rPr>
              <a:t>clear and  </a:t>
            </a:r>
            <a:r>
              <a:rPr dirty="0" sz="1400" spc="-60" b="1">
                <a:latin typeface="Arial"/>
                <a:cs typeface="Arial"/>
              </a:rPr>
              <a:t>unobstructed?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Yes</a:t>
            </a:r>
            <a:endParaRPr sz="1400">
              <a:latin typeface="Arial"/>
              <a:cs typeface="Arial"/>
            </a:endParaRPr>
          </a:p>
          <a:p>
            <a:pPr algn="just" marL="12700" marR="124460">
              <a:lnSpc>
                <a:spcPts val="1650"/>
              </a:lnSpc>
            </a:pPr>
            <a:r>
              <a:rPr dirty="0" sz="1400" spc="-50" b="1">
                <a:latin typeface="Arial"/>
                <a:cs typeface="Arial"/>
              </a:rPr>
              <a:t>Does </a:t>
            </a:r>
            <a:r>
              <a:rPr dirty="0" sz="1400" spc="-20" b="1">
                <a:latin typeface="Arial"/>
                <a:cs typeface="Arial"/>
              </a:rPr>
              <a:t>the </a:t>
            </a:r>
            <a:r>
              <a:rPr dirty="0" sz="1400" spc="-70" b="1">
                <a:latin typeface="Arial"/>
                <a:cs typeface="Arial"/>
              </a:rPr>
              <a:t>school </a:t>
            </a:r>
            <a:r>
              <a:rPr dirty="0" sz="1400" spc="-25" b="1">
                <a:latin typeface="Arial"/>
                <a:cs typeface="Arial"/>
              </a:rPr>
              <a:t>keep </a:t>
            </a:r>
            <a:r>
              <a:rPr dirty="0" sz="1400" spc="-35" b="1">
                <a:latin typeface="Arial"/>
                <a:cs typeface="Arial"/>
              </a:rPr>
              <a:t>exit </a:t>
            </a:r>
            <a:r>
              <a:rPr dirty="0" sz="1400" spc="-65" b="1">
                <a:latin typeface="Arial"/>
                <a:cs typeface="Arial"/>
              </a:rPr>
              <a:t>doors </a:t>
            </a:r>
            <a:r>
              <a:rPr dirty="0" sz="1400" spc="-45" b="1">
                <a:latin typeface="Arial"/>
                <a:cs typeface="Arial"/>
              </a:rPr>
              <a:t>unlocked during </a:t>
            </a:r>
            <a:r>
              <a:rPr dirty="0" sz="1400" spc="-35" b="1">
                <a:latin typeface="Arial"/>
                <a:cs typeface="Arial"/>
              </a:rPr>
              <a:t>operating </a:t>
            </a:r>
            <a:r>
              <a:rPr dirty="0" sz="1400" spc="-90" b="1">
                <a:latin typeface="Arial"/>
                <a:cs typeface="Arial"/>
              </a:rPr>
              <a:t>hours? </a:t>
            </a:r>
            <a:r>
              <a:rPr dirty="0" sz="1400" spc="-5">
                <a:latin typeface="Arial"/>
                <a:cs typeface="Arial"/>
              </a:rPr>
              <a:t>No  </a:t>
            </a:r>
            <a:r>
              <a:rPr dirty="0" sz="1400" spc="-50" b="1">
                <a:latin typeface="Arial"/>
                <a:cs typeface="Arial"/>
              </a:rPr>
              <a:t>Does </a:t>
            </a:r>
            <a:r>
              <a:rPr dirty="0" sz="1400" spc="-20" b="1">
                <a:latin typeface="Arial"/>
                <a:cs typeface="Arial"/>
              </a:rPr>
              <a:t>the </a:t>
            </a:r>
            <a:r>
              <a:rPr dirty="0" sz="1400" spc="-70" b="1">
                <a:latin typeface="Arial"/>
                <a:cs typeface="Arial"/>
              </a:rPr>
              <a:t>school </a:t>
            </a:r>
            <a:r>
              <a:rPr dirty="0" sz="1400" spc="-25" b="1">
                <a:latin typeface="Arial"/>
                <a:cs typeface="Arial"/>
              </a:rPr>
              <a:t>keep </a:t>
            </a:r>
            <a:r>
              <a:rPr dirty="0" sz="1400" spc="-35" b="1">
                <a:latin typeface="Arial"/>
                <a:cs typeface="Arial"/>
              </a:rPr>
              <a:t>exit </a:t>
            </a:r>
            <a:r>
              <a:rPr dirty="0" sz="1400" spc="-65" b="1">
                <a:latin typeface="Arial"/>
                <a:cs typeface="Arial"/>
              </a:rPr>
              <a:t>doors </a:t>
            </a:r>
            <a:r>
              <a:rPr dirty="0" sz="1400" spc="-45" b="1">
                <a:latin typeface="Arial"/>
                <a:cs typeface="Arial"/>
              </a:rPr>
              <a:t>unlocked during </a:t>
            </a:r>
            <a:r>
              <a:rPr dirty="0" sz="1400" spc="-35" b="1">
                <a:latin typeface="Arial"/>
                <a:cs typeface="Arial"/>
              </a:rPr>
              <a:t>operating </a:t>
            </a:r>
            <a:r>
              <a:rPr dirty="0" sz="1400" spc="-90" b="1">
                <a:latin typeface="Arial"/>
                <a:cs typeface="Arial"/>
              </a:rPr>
              <a:t>hours? </a:t>
            </a:r>
            <a:r>
              <a:rPr dirty="0" sz="1400" spc="-5">
                <a:latin typeface="Arial"/>
                <a:cs typeface="Arial"/>
              </a:rPr>
              <a:t>No  </a:t>
            </a:r>
            <a:r>
              <a:rPr dirty="0" sz="1400" spc="-50" b="1">
                <a:latin typeface="Arial"/>
                <a:cs typeface="Arial"/>
              </a:rPr>
              <a:t>Building </a:t>
            </a:r>
            <a:r>
              <a:rPr dirty="0" sz="1400" spc="-55" b="1">
                <a:latin typeface="Arial"/>
                <a:cs typeface="Arial"/>
              </a:rPr>
              <a:t>contains </a:t>
            </a:r>
            <a:r>
              <a:rPr dirty="0" sz="1400" spc="-35" b="1">
                <a:latin typeface="Arial"/>
                <a:cs typeface="Arial"/>
              </a:rPr>
              <a:t>appropriate </a:t>
            </a:r>
            <a:r>
              <a:rPr dirty="0" sz="1400" spc="-50" b="1">
                <a:latin typeface="Arial"/>
                <a:cs typeface="Arial"/>
              </a:rPr>
              <a:t>door </a:t>
            </a:r>
            <a:r>
              <a:rPr dirty="0" sz="1400" spc="-55" b="1">
                <a:latin typeface="Arial"/>
                <a:cs typeface="Arial"/>
              </a:rPr>
              <a:t>lock </a:t>
            </a:r>
            <a:r>
              <a:rPr dirty="0" sz="1400" spc="-45" b="1">
                <a:latin typeface="Arial"/>
                <a:cs typeface="Arial"/>
              </a:rPr>
              <a:t>hardware:</a:t>
            </a:r>
            <a:r>
              <a:rPr dirty="0" sz="1400" spc="40" b="1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Yes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ts val="1585"/>
              </a:lnSpc>
            </a:pPr>
            <a:r>
              <a:rPr dirty="0" sz="1400" spc="-55" b="1">
                <a:latin typeface="Arial"/>
                <a:cs typeface="Arial"/>
              </a:rPr>
              <a:t>Evacuation </a:t>
            </a:r>
            <a:r>
              <a:rPr dirty="0" sz="1400" spc="-60" b="1">
                <a:latin typeface="Arial"/>
                <a:cs typeface="Arial"/>
              </a:rPr>
              <a:t>Plans </a:t>
            </a:r>
            <a:r>
              <a:rPr dirty="0" sz="1400" spc="-40" b="1">
                <a:latin typeface="Arial"/>
                <a:cs typeface="Arial"/>
              </a:rPr>
              <a:t>present and </a:t>
            </a:r>
            <a:r>
              <a:rPr dirty="0" sz="1400" spc="-45" b="1">
                <a:latin typeface="Arial"/>
                <a:cs typeface="Arial"/>
              </a:rPr>
              <a:t>posted in </a:t>
            </a:r>
            <a:r>
              <a:rPr dirty="0" sz="1400" spc="-80" b="1">
                <a:latin typeface="Arial"/>
                <a:cs typeface="Arial"/>
              </a:rPr>
              <a:t>classrooms:</a:t>
            </a:r>
            <a:r>
              <a:rPr dirty="0" sz="1400" spc="55" b="1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Yes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ts val="1650"/>
              </a:lnSpc>
            </a:pPr>
            <a:r>
              <a:rPr dirty="0" sz="1400" spc="-40" b="1">
                <a:latin typeface="Arial"/>
                <a:cs typeface="Arial"/>
              </a:rPr>
              <a:t>Fire drill </a:t>
            </a:r>
            <a:r>
              <a:rPr dirty="0" sz="1400" spc="-45" b="1">
                <a:latin typeface="Arial"/>
                <a:cs typeface="Arial"/>
              </a:rPr>
              <a:t>reports </a:t>
            </a:r>
            <a:r>
              <a:rPr dirty="0" sz="1400" spc="-35" b="1">
                <a:latin typeface="Arial"/>
                <a:cs typeface="Arial"/>
              </a:rPr>
              <a:t>available </a:t>
            </a:r>
            <a:r>
              <a:rPr dirty="0" sz="1400" spc="-45" b="1">
                <a:latin typeface="Arial"/>
                <a:cs typeface="Arial"/>
              </a:rPr>
              <a:t>in main </a:t>
            </a:r>
            <a:r>
              <a:rPr dirty="0" sz="1400" spc="-50" b="1">
                <a:latin typeface="Arial"/>
                <a:cs typeface="Arial"/>
              </a:rPr>
              <a:t>office: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Yes</a:t>
            </a:r>
            <a:endParaRPr sz="1400">
              <a:latin typeface="Arial"/>
              <a:cs typeface="Arial"/>
            </a:endParaRPr>
          </a:p>
          <a:p>
            <a:pPr marL="12700" marR="1327785">
              <a:lnSpc>
                <a:spcPts val="1650"/>
              </a:lnSpc>
              <a:spcBef>
                <a:spcPts val="65"/>
              </a:spcBef>
            </a:pPr>
            <a:r>
              <a:rPr dirty="0" sz="1400" spc="-40" b="1">
                <a:latin typeface="Arial"/>
                <a:cs typeface="Arial"/>
              </a:rPr>
              <a:t>Fire alarm </a:t>
            </a:r>
            <a:r>
              <a:rPr dirty="0" sz="1400" spc="-45" b="1">
                <a:latin typeface="Arial"/>
                <a:cs typeface="Arial"/>
              </a:rPr>
              <a:t>reports </a:t>
            </a:r>
            <a:r>
              <a:rPr dirty="0" sz="1400" spc="-35" b="1">
                <a:latin typeface="Arial"/>
                <a:cs typeface="Arial"/>
              </a:rPr>
              <a:t>available </a:t>
            </a:r>
            <a:r>
              <a:rPr dirty="0" sz="1400" spc="-45" b="1">
                <a:latin typeface="Arial"/>
                <a:cs typeface="Arial"/>
              </a:rPr>
              <a:t>in </a:t>
            </a:r>
            <a:r>
              <a:rPr dirty="0" sz="1400" spc="-30" b="1">
                <a:latin typeface="Arial"/>
                <a:cs typeface="Arial"/>
              </a:rPr>
              <a:t>fire </a:t>
            </a:r>
            <a:r>
              <a:rPr dirty="0" sz="1400" spc="-50" b="1">
                <a:latin typeface="Arial"/>
                <a:cs typeface="Arial"/>
              </a:rPr>
              <a:t>panel: </a:t>
            </a:r>
            <a:r>
              <a:rPr dirty="0" sz="1400" spc="-40">
                <a:latin typeface="Arial"/>
                <a:cs typeface="Arial"/>
              </a:rPr>
              <a:t>Yes  </a:t>
            </a:r>
            <a:r>
              <a:rPr dirty="0" sz="1400" spc="-30" b="1">
                <a:latin typeface="Arial"/>
                <a:cs typeface="Arial"/>
              </a:rPr>
              <a:t>Certificate </a:t>
            </a:r>
            <a:r>
              <a:rPr dirty="0" sz="1400" spc="-35" b="1">
                <a:latin typeface="Arial"/>
                <a:cs typeface="Arial"/>
              </a:rPr>
              <a:t>of </a:t>
            </a:r>
            <a:r>
              <a:rPr dirty="0" sz="1400" spc="-45" b="1">
                <a:latin typeface="Arial"/>
                <a:cs typeface="Arial"/>
              </a:rPr>
              <a:t>Occupancy/Inspection </a:t>
            </a:r>
            <a:r>
              <a:rPr dirty="0" sz="1400" spc="-35" b="1">
                <a:latin typeface="Arial"/>
                <a:cs typeface="Arial"/>
              </a:rPr>
              <a:t>Permit </a:t>
            </a:r>
            <a:r>
              <a:rPr dirty="0" sz="1400" spc="-60" b="1">
                <a:latin typeface="Arial"/>
                <a:cs typeface="Arial"/>
              </a:rPr>
              <a:t>visible: </a:t>
            </a:r>
            <a:r>
              <a:rPr dirty="0" sz="1400" spc="-40">
                <a:latin typeface="Arial"/>
                <a:cs typeface="Arial"/>
              </a:rPr>
              <a:t>Yes  </a:t>
            </a:r>
            <a:r>
              <a:rPr dirty="0" sz="1400" spc="-65" b="1">
                <a:latin typeface="Arial"/>
                <a:cs typeface="Arial"/>
              </a:rPr>
              <a:t>Suppression </a:t>
            </a:r>
            <a:r>
              <a:rPr dirty="0" sz="1400" spc="-60" b="1">
                <a:latin typeface="Arial"/>
                <a:cs typeface="Arial"/>
              </a:rPr>
              <a:t>System Test:</a:t>
            </a:r>
            <a:r>
              <a:rPr dirty="0" sz="1400" spc="25" b="1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Yes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0"/>
              </a:lnSpc>
            </a:pPr>
            <a:r>
              <a:rPr dirty="0" sz="1400" spc="-55" b="1">
                <a:latin typeface="Arial"/>
                <a:cs typeface="Arial"/>
              </a:rPr>
              <a:t>Kitchen </a:t>
            </a:r>
            <a:r>
              <a:rPr dirty="0" sz="1400" spc="-40" b="1">
                <a:latin typeface="Arial"/>
                <a:cs typeface="Arial"/>
              </a:rPr>
              <a:t>Hood </a:t>
            </a:r>
            <a:r>
              <a:rPr dirty="0" sz="1400" spc="-35" b="1">
                <a:latin typeface="Arial"/>
                <a:cs typeface="Arial"/>
              </a:rPr>
              <a:t>Duct </a:t>
            </a:r>
            <a:r>
              <a:rPr dirty="0" sz="1400" spc="-40" b="1">
                <a:latin typeface="Arial"/>
                <a:cs typeface="Arial"/>
              </a:rPr>
              <a:t>Cleaning Certificate: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Yes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Arial"/>
              <a:cs typeface="Arial"/>
            </a:endParaRPr>
          </a:p>
          <a:p>
            <a:pPr algn="ctr" marL="217804">
              <a:lnSpc>
                <a:spcPct val="100000"/>
              </a:lnSpc>
              <a:spcBef>
                <a:spcPts val="5"/>
              </a:spcBef>
            </a:pPr>
            <a:r>
              <a:rPr dirty="0" sz="1400" spc="-45" b="1">
                <a:latin typeface="Arial"/>
                <a:cs typeface="Arial"/>
              </a:rPr>
              <a:t>Training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Arial"/>
              <a:cs typeface="Arial"/>
            </a:endParaRPr>
          </a:p>
          <a:p>
            <a:pPr algn="just" marL="12700">
              <a:lnSpc>
                <a:spcPts val="1664"/>
              </a:lnSpc>
              <a:spcBef>
                <a:spcPts val="5"/>
              </a:spcBef>
            </a:pPr>
            <a:r>
              <a:rPr dirty="0" sz="1400" spc="-30" b="1">
                <a:latin typeface="Arial"/>
                <a:cs typeface="Arial"/>
              </a:rPr>
              <a:t>Staff trained </a:t>
            </a:r>
            <a:r>
              <a:rPr dirty="0" sz="1400" spc="-55" b="1">
                <a:latin typeface="Arial"/>
                <a:cs typeface="Arial"/>
              </a:rPr>
              <a:t>on </a:t>
            </a:r>
            <a:r>
              <a:rPr dirty="0" sz="1400" spc="-40" b="1">
                <a:latin typeface="Arial"/>
                <a:cs typeface="Arial"/>
              </a:rPr>
              <a:t>Fire </a:t>
            </a:r>
            <a:r>
              <a:rPr dirty="0" sz="1400" spc="-55" b="1">
                <a:latin typeface="Arial"/>
                <a:cs typeface="Arial"/>
              </a:rPr>
              <a:t>Extinguisher </a:t>
            </a:r>
            <a:r>
              <a:rPr dirty="0" sz="1400" spc="-60" b="1">
                <a:latin typeface="Arial"/>
                <a:cs typeface="Arial"/>
              </a:rPr>
              <a:t>locations: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8/26/2016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ts val="1664"/>
              </a:lnSpc>
            </a:pPr>
            <a:r>
              <a:rPr dirty="0" sz="1400" spc="-30" b="1">
                <a:latin typeface="Arial"/>
                <a:cs typeface="Arial"/>
              </a:rPr>
              <a:t>Staff trained </a:t>
            </a:r>
            <a:r>
              <a:rPr dirty="0" sz="1400" spc="-55" b="1">
                <a:latin typeface="Arial"/>
                <a:cs typeface="Arial"/>
              </a:rPr>
              <a:t>on </a:t>
            </a:r>
            <a:r>
              <a:rPr dirty="0" sz="1400" spc="-40" b="1">
                <a:latin typeface="Arial"/>
                <a:cs typeface="Arial"/>
              </a:rPr>
              <a:t>Fire </a:t>
            </a:r>
            <a:r>
              <a:rPr dirty="0" sz="1400" spc="-55" b="1">
                <a:latin typeface="Arial"/>
                <a:cs typeface="Arial"/>
              </a:rPr>
              <a:t>Extinguisher operations: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8/26/2016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9648825"/>
            <a:ext cx="7772400" cy="40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7772400" cy="95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 spc="-240"/>
              <a:t>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028763"/>
            <a:ext cx="25984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 b="1">
                <a:latin typeface="Arial"/>
                <a:cs typeface="Arial"/>
              </a:rPr>
              <a:t>Staff </a:t>
            </a:r>
            <a:r>
              <a:rPr dirty="0" sz="1400" spc="-40" b="1">
                <a:latin typeface="Arial"/>
                <a:cs typeface="Arial"/>
              </a:rPr>
              <a:t>training </a:t>
            </a:r>
            <a:r>
              <a:rPr dirty="0" sz="1400" spc="-50" b="1">
                <a:latin typeface="Arial"/>
                <a:cs typeface="Arial"/>
              </a:rPr>
              <a:t>sign-off sheet: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Yes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2057400"/>
            <a:ext cx="438150" cy="57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9648825"/>
            <a:ext cx="7772400" cy="400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7772400" cy="95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 spc="-240"/>
              <a:t>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330325"/>
            <a:ext cx="3383279" cy="2480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039AE4"/>
                </a:solidFill>
                <a:latin typeface="Arial"/>
                <a:cs typeface="Arial"/>
              </a:rPr>
              <a:t>Index</a:t>
            </a:r>
            <a:endParaRPr sz="18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1515"/>
              </a:spcBef>
              <a:buAutoNum type="arabicPeriod"/>
              <a:tabLst>
                <a:tab pos="469900" algn="l"/>
              </a:tabLst>
            </a:pPr>
            <a:r>
              <a:rPr dirty="0" sz="1800" spc="-15">
                <a:latin typeface="Arial"/>
                <a:cs typeface="Arial"/>
              </a:rPr>
              <a:t>Locations </a:t>
            </a:r>
            <a:r>
              <a:rPr dirty="0" sz="1800" spc="-50">
                <a:latin typeface="Arial"/>
                <a:cs typeface="Arial"/>
              </a:rPr>
              <a:t>&amp;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Communications</a:t>
            </a:r>
            <a:endParaRPr sz="18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469900" algn="l"/>
              </a:tabLst>
            </a:pPr>
            <a:r>
              <a:rPr dirty="0" sz="1800" spc="-20">
                <a:latin typeface="Arial"/>
                <a:cs typeface="Arial"/>
              </a:rPr>
              <a:t>Personnel</a:t>
            </a:r>
            <a:endParaRPr sz="18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469900" algn="l"/>
              </a:tabLst>
            </a:pPr>
            <a:r>
              <a:rPr dirty="0" sz="1800" spc="-20">
                <a:latin typeface="Arial"/>
                <a:cs typeface="Arial"/>
              </a:rPr>
              <a:t>Facility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469900" algn="l"/>
              </a:tabLst>
            </a:pPr>
            <a:r>
              <a:rPr dirty="0" sz="1800" spc="-20">
                <a:latin typeface="Arial"/>
                <a:cs typeface="Arial"/>
              </a:rPr>
              <a:t>Students </a:t>
            </a:r>
            <a:r>
              <a:rPr dirty="0" sz="1800" spc="-50">
                <a:latin typeface="Arial"/>
                <a:cs typeface="Arial"/>
              </a:rPr>
              <a:t>&amp;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35">
                <a:latin typeface="Arial"/>
                <a:cs typeface="Arial"/>
              </a:rPr>
              <a:t>Staff</a:t>
            </a:r>
            <a:endParaRPr sz="18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469900" algn="l"/>
              </a:tabLst>
            </a:pPr>
            <a:r>
              <a:rPr dirty="0" sz="1800" spc="-15">
                <a:latin typeface="Arial"/>
                <a:cs typeface="Arial"/>
              </a:rPr>
              <a:t>Communication</a:t>
            </a:r>
            <a:endParaRPr sz="18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469900" algn="l"/>
              </a:tabLst>
            </a:pPr>
            <a:r>
              <a:rPr dirty="0" sz="1800" spc="-45">
                <a:latin typeface="Arial"/>
                <a:cs typeface="Arial"/>
              </a:rPr>
              <a:t>Rescue </a:t>
            </a:r>
            <a:r>
              <a:rPr dirty="0" sz="1800" spc="-20">
                <a:latin typeface="Arial"/>
                <a:cs typeface="Arial"/>
              </a:rPr>
              <a:t>Equipment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9648825"/>
            <a:ext cx="7772400" cy="40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7772400" cy="95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 spc="-24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875" y="1330325"/>
            <a:ext cx="3925570" cy="889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039AE4"/>
                </a:solidFill>
                <a:latin typeface="Arial"/>
                <a:cs typeface="Arial"/>
              </a:rPr>
              <a:t>Section </a:t>
            </a:r>
            <a:r>
              <a:rPr dirty="0" sz="1800" spc="-240">
                <a:solidFill>
                  <a:srgbClr val="039AE4"/>
                </a:solidFill>
                <a:latin typeface="Arial"/>
                <a:cs typeface="Arial"/>
              </a:rPr>
              <a:t>1: </a:t>
            </a:r>
            <a:r>
              <a:rPr dirty="0" sz="1800" spc="-15">
                <a:solidFill>
                  <a:srgbClr val="039AE4"/>
                </a:solidFill>
                <a:latin typeface="Arial"/>
                <a:cs typeface="Arial"/>
              </a:rPr>
              <a:t>Locations </a:t>
            </a:r>
            <a:r>
              <a:rPr dirty="0" sz="1800" spc="-50">
                <a:solidFill>
                  <a:srgbClr val="039AE4"/>
                </a:solidFill>
                <a:latin typeface="Arial"/>
                <a:cs typeface="Arial"/>
              </a:rPr>
              <a:t>&amp;</a:t>
            </a:r>
            <a:r>
              <a:rPr dirty="0" sz="1800" spc="-170">
                <a:solidFill>
                  <a:srgbClr val="039AE4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039AE4"/>
                </a:solidFill>
                <a:latin typeface="Arial"/>
                <a:cs typeface="Arial"/>
              </a:rPr>
              <a:t>Communications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50" b="1">
                <a:latin typeface="Arial"/>
                <a:cs typeface="Arial"/>
              </a:rPr>
              <a:t>Command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spc="-65" b="1">
                <a:latin typeface="Arial"/>
                <a:cs typeface="Arial"/>
              </a:rPr>
              <a:t>Locations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2266950"/>
          <a:ext cx="5958205" cy="133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2524125"/>
                <a:gridCol w="2809875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0" b="1">
                          <a:latin typeface="Arial"/>
                          <a:cs typeface="Arial"/>
                        </a:rPr>
                        <a:t>Primary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Secondary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333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60" b="1">
                          <a:latin typeface="Arial"/>
                          <a:cs typeface="Arial"/>
                        </a:rPr>
                        <a:t>Room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60">
                          <a:latin typeface="Arial"/>
                          <a:cs typeface="Arial"/>
                        </a:rPr>
                        <a:t>119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65">
                          <a:latin typeface="Arial"/>
                          <a:cs typeface="Arial"/>
                        </a:rPr>
                        <a:t>121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20" b="1">
                          <a:latin typeface="Arial"/>
                          <a:cs typeface="Arial"/>
                        </a:rPr>
                        <a:t>Name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Headmaster's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Office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33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Main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Office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40" b="1">
                          <a:latin typeface="Arial"/>
                          <a:cs typeface="Arial"/>
                        </a:rPr>
                        <a:t>Phone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617-635-8937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ext.105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617-635-8937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ext.100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56941" y="3886263"/>
            <a:ext cx="2295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latin typeface="Arial"/>
                <a:cs typeface="Arial"/>
              </a:rPr>
              <a:t>Primary </a:t>
            </a:r>
            <a:r>
              <a:rPr dirty="0" sz="1400" spc="-65" b="1">
                <a:latin typeface="Arial"/>
                <a:cs typeface="Arial"/>
              </a:rPr>
              <a:t>Assembly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65" b="1">
                <a:latin typeface="Arial"/>
                <a:cs typeface="Arial"/>
              </a:rPr>
              <a:t>Locations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400" y="4171950"/>
          <a:ext cx="5958205" cy="100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/>
                <a:gridCol w="2971800"/>
              </a:tblGrid>
              <a:tr h="352425">
                <a:tc>
                  <a:txBody>
                    <a:bodyPr/>
                    <a:lstStyle/>
                    <a:p>
                      <a:pPr marL="10712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Location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4" b="1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Location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60" b="1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10998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Parking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Lot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Ringer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Playground,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rear 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J.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Mann</a:t>
                      </a:r>
                      <a:r>
                        <a:rPr dirty="0" sz="12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School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740025" y="5467413"/>
            <a:ext cx="22771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5" b="1">
                <a:latin typeface="Arial"/>
                <a:cs typeface="Arial"/>
              </a:rPr>
              <a:t>Backup </a:t>
            </a:r>
            <a:r>
              <a:rPr dirty="0" sz="1400" spc="-65" b="1">
                <a:latin typeface="Arial"/>
                <a:cs typeface="Arial"/>
              </a:rPr>
              <a:t>Assembly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spc="-65" b="1">
                <a:latin typeface="Arial"/>
                <a:cs typeface="Arial"/>
              </a:rPr>
              <a:t>Locations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14400" y="5753100"/>
          <a:ext cx="5958205" cy="1009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/>
                <a:gridCol w="2971800"/>
              </a:tblGrid>
              <a:tr h="352425"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Location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4" b="1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Location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60" b="1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333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Brighton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High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Jackson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Mann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Complex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5">
                          <a:latin typeface="Arial"/>
                          <a:cs typeface="Arial"/>
                        </a:rPr>
                        <a:t>635-9873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25">
                          <a:latin typeface="Arial"/>
                          <a:cs typeface="Arial"/>
                        </a:rPr>
                        <a:t>635-6666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768600" y="7048563"/>
            <a:ext cx="22332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5" b="1">
                <a:latin typeface="Arial"/>
                <a:cs typeface="Arial"/>
              </a:rPr>
              <a:t>Evacuation</a:t>
            </a:r>
            <a:r>
              <a:rPr dirty="0" sz="1400" spc="-50" b="1">
                <a:latin typeface="Arial"/>
                <a:cs typeface="Arial"/>
              </a:rPr>
              <a:t> Communication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9162" y="7339013"/>
            <a:ext cx="5943600" cy="5619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74930" rIns="0" bIns="0" rtlCol="0" vert="horz">
            <a:spAutoFit/>
          </a:bodyPr>
          <a:lstStyle/>
          <a:p>
            <a:pPr marL="528320" marR="216535" indent="-323850">
              <a:lnSpc>
                <a:spcPts val="1650"/>
              </a:lnSpc>
              <a:spcBef>
                <a:spcPts val="590"/>
              </a:spcBef>
            </a:pPr>
            <a:r>
              <a:rPr dirty="0" sz="1400" spc="-20">
                <a:latin typeface="Arial"/>
                <a:cs typeface="Arial"/>
              </a:rPr>
              <a:t>Via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PA </a:t>
            </a:r>
            <a:r>
              <a:rPr dirty="0" sz="1400" spc="-35">
                <a:latin typeface="Arial"/>
                <a:cs typeface="Arial"/>
              </a:rPr>
              <a:t>System </a:t>
            </a:r>
            <a:r>
              <a:rPr dirty="0" sz="1400" spc="-10">
                <a:latin typeface="Arial"/>
                <a:cs typeface="Arial"/>
              </a:rPr>
              <a:t>announce </a:t>
            </a:r>
            <a:r>
              <a:rPr dirty="0" sz="1400" spc="-5">
                <a:latin typeface="Arial"/>
                <a:cs typeface="Arial"/>
              </a:rPr>
              <a:t>that </a:t>
            </a:r>
            <a:r>
              <a:rPr dirty="0" sz="1400" spc="-45">
                <a:latin typeface="Arial"/>
                <a:cs typeface="Arial"/>
              </a:rPr>
              <a:t>a </a:t>
            </a:r>
            <a:r>
              <a:rPr dirty="0" sz="1400" spc="-20">
                <a:latin typeface="Arial"/>
                <a:cs typeface="Arial"/>
              </a:rPr>
              <a:t>Tier </a:t>
            </a:r>
            <a:r>
              <a:rPr dirty="0" sz="1400" spc="-305">
                <a:latin typeface="Arial"/>
                <a:cs typeface="Arial"/>
              </a:rPr>
              <a:t>1 </a:t>
            </a:r>
            <a:r>
              <a:rPr dirty="0" sz="1400" spc="-25">
                <a:latin typeface="Arial"/>
                <a:cs typeface="Arial"/>
              </a:rPr>
              <a:t>Green </a:t>
            </a:r>
            <a:r>
              <a:rPr dirty="0" sz="1400" spc="-10">
                <a:latin typeface="Arial"/>
                <a:cs typeface="Arial"/>
              </a:rPr>
              <a:t>situation </a:t>
            </a:r>
            <a:r>
              <a:rPr dirty="0" sz="1400" spc="-30">
                <a:latin typeface="Arial"/>
                <a:cs typeface="Arial"/>
              </a:rPr>
              <a:t>exists, </a:t>
            </a:r>
            <a:r>
              <a:rPr dirty="0" sz="1400" spc="-35">
                <a:latin typeface="Arial"/>
                <a:cs typeface="Arial"/>
              </a:rPr>
              <a:t>Please  </a:t>
            </a:r>
            <a:r>
              <a:rPr dirty="0" sz="1400" spc="-20">
                <a:latin typeface="Arial"/>
                <a:cs typeface="Arial"/>
              </a:rPr>
              <a:t>use </a:t>
            </a:r>
            <a:r>
              <a:rPr dirty="0" sz="1400" spc="-5">
                <a:latin typeface="Arial"/>
                <a:cs typeface="Arial"/>
              </a:rPr>
              <a:t>appropriate </a:t>
            </a:r>
            <a:r>
              <a:rPr dirty="0" sz="1400" spc="-10">
                <a:latin typeface="Arial"/>
                <a:cs typeface="Arial"/>
              </a:rPr>
              <a:t>routes </a:t>
            </a:r>
            <a:r>
              <a:rPr dirty="0" sz="1400" spc="-15">
                <a:latin typeface="Arial"/>
                <a:cs typeface="Arial"/>
              </a:rPr>
              <a:t>and </a:t>
            </a:r>
            <a:r>
              <a:rPr dirty="0" sz="1400" spc="5">
                <a:latin typeface="Arial"/>
                <a:cs typeface="Arial"/>
              </a:rPr>
              <a:t>proceed </a:t>
            </a:r>
            <a:r>
              <a:rPr dirty="0" sz="1400" spc="15">
                <a:latin typeface="Arial"/>
                <a:cs typeface="Arial"/>
              </a:rPr>
              <a:t>to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25">
                <a:latin typeface="Arial"/>
                <a:cs typeface="Arial"/>
              </a:rPr>
              <a:t>assembly</a:t>
            </a:r>
            <a:r>
              <a:rPr dirty="0" sz="1400" spc="-20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locations.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92400" y="8191563"/>
            <a:ext cx="23876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5" b="1">
                <a:latin typeface="Arial"/>
                <a:cs typeface="Arial"/>
              </a:rPr>
              <a:t>Containment</a:t>
            </a:r>
            <a:r>
              <a:rPr dirty="0" sz="1400" spc="-75" b="1">
                <a:latin typeface="Arial"/>
                <a:cs typeface="Arial"/>
              </a:rPr>
              <a:t> </a:t>
            </a:r>
            <a:r>
              <a:rPr dirty="0" sz="1400" spc="-50" b="1">
                <a:latin typeface="Arial"/>
                <a:cs typeface="Arial"/>
              </a:rPr>
              <a:t>Communication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9162" y="8482013"/>
            <a:ext cx="5943600" cy="5619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74930" rIns="0" bIns="0" rtlCol="0" vert="horz">
            <a:spAutoFit/>
          </a:bodyPr>
          <a:lstStyle/>
          <a:p>
            <a:pPr marL="814069" marR="380365" indent="-447675">
              <a:lnSpc>
                <a:spcPts val="1650"/>
              </a:lnSpc>
              <a:spcBef>
                <a:spcPts val="590"/>
              </a:spcBef>
            </a:pPr>
            <a:r>
              <a:rPr dirty="0" sz="1400" spc="-20">
                <a:latin typeface="Arial"/>
                <a:cs typeface="Arial"/>
              </a:rPr>
              <a:t>Via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PA </a:t>
            </a:r>
            <a:r>
              <a:rPr dirty="0" sz="1400" spc="-25">
                <a:latin typeface="Arial"/>
                <a:cs typeface="Arial"/>
              </a:rPr>
              <a:t>system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10">
                <a:latin typeface="Arial"/>
                <a:cs typeface="Arial"/>
              </a:rPr>
              <a:t>announcement </a:t>
            </a:r>
            <a:r>
              <a:rPr dirty="0" sz="1400">
                <a:latin typeface="Arial"/>
                <a:cs typeface="Arial"/>
              </a:rPr>
              <a:t>will </a:t>
            </a:r>
            <a:r>
              <a:rPr dirty="0" sz="1400" spc="15">
                <a:latin typeface="Arial"/>
                <a:cs typeface="Arial"/>
              </a:rPr>
              <a:t>be </a:t>
            </a:r>
            <a:r>
              <a:rPr dirty="0" sz="1400" spc="-15">
                <a:latin typeface="Arial"/>
                <a:cs typeface="Arial"/>
              </a:rPr>
              <a:t>made </a:t>
            </a:r>
            <a:r>
              <a:rPr dirty="0" sz="1400" spc="-5">
                <a:latin typeface="Arial"/>
                <a:cs typeface="Arial"/>
              </a:rPr>
              <a:t>that </a:t>
            </a:r>
            <a:r>
              <a:rPr dirty="0" sz="1400" spc="-45">
                <a:latin typeface="Arial"/>
                <a:cs typeface="Arial"/>
              </a:rPr>
              <a:t>a </a:t>
            </a:r>
            <a:r>
              <a:rPr dirty="0" sz="1400" spc="-20">
                <a:latin typeface="Arial"/>
                <a:cs typeface="Arial"/>
              </a:rPr>
              <a:t>Tier </a:t>
            </a:r>
            <a:r>
              <a:rPr dirty="0" sz="1400" spc="-305">
                <a:latin typeface="Arial"/>
                <a:cs typeface="Arial"/>
              </a:rPr>
              <a:t>1 </a:t>
            </a:r>
            <a:r>
              <a:rPr dirty="0" sz="1400" spc="5">
                <a:latin typeface="Arial"/>
                <a:cs typeface="Arial"/>
              </a:rPr>
              <a:t>red  </a:t>
            </a:r>
            <a:r>
              <a:rPr dirty="0" sz="1400" spc="-10">
                <a:latin typeface="Arial"/>
                <a:cs typeface="Arial"/>
              </a:rPr>
              <a:t>situation </a:t>
            </a:r>
            <a:r>
              <a:rPr dirty="0" sz="1400" spc="-30">
                <a:latin typeface="Arial"/>
                <a:cs typeface="Arial"/>
              </a:rPr>
              <a:t>exists, </a:t>
            </a:r>
            <a:r>
              <a:rPr dirty="0" sz="1400" spc="-15">
                <a:latin typeface="Arial"/>
                <a:cs typeface="Arial"/>
              </a:rPr>
              <a:t>please </a:t>
            </a:r>
            <a:r>
              <a:rPr dirty="0" sz="1400" spc="-5">
                <a:latin typeface="Arial"/>
                <a:cs typeface="Arial"/>
              </a:rPr>
              <a:t>initiate </a:t>
            </a:r>
            <a:r>
              <a:rPr dirty="0" sz="1400" spc="-10">
                <a:latin typeface="Arial"/>
                <a:cs typeface="Arial"/>
              </a:rPr>
              <a:t>containment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procedures.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9648825"/>
            <a:ext cx="7772400" cy="40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0"/>
            <a:ext cx="7772400" cy="95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 spc="-240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5725" y="1330325"/>
            <a:ext cx="2519680" cy="889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3175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039AE4"/>
                </a:solidFill>
                <a:latin typeface="Arial"/>
                <a:cs typeface="Arial"/>
              </a:rPr>
              <a:t>Section 2:</a:t>
            </a:r>
            <a:r>
              <a:rPr dirty="0" sz="1800" spc="-95">
                <a:solidFill>
                  <a:srgbClr val="039AE4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039AE4"/>
                </a:solidFill>
                <a:latin typeface="Arial"/>
                <a:cs typeface="Arial"/>
              </a:rPr>
              <a:t>Personnel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40" b="1">
                <a:latin typeface="Arial"/>
                <a:cs typeface="Arial"/>
              </a:rPr>
              <a:t>Site </a:t>
            </a:r>
            <a:r>
              <a:rPr dirty="0" sz="1400" spc="-35" b="1">
                <a:latin typeface="Arial"/>
                <a:cs typeface="Arial"/>
              </a:rPr>
              <a:t>Incident </a:t>
            </a:r>
            <a:r>
              <a:rPr dirty="0" sz="1400" spc="-45" b="1">
                <a:latin typeface="Arial"/>
                <a:cs typeface="Arial"/>
              </a:rPr>
              <a:t>Control</a:t>
            </a:r>
            <a:r>
              <a:rPr dirty="0" sz="1400" spc="-80" b="1">
                <a:latin typeface="Arial"/>
                <a:cs typeface="Arial"/>
              </a:rPr>
              <a:t> </a:t>
            </a:r>
            <a:r>
              <a:rPr dirty="0" sz="1400" spc="-35" b="1">
                <a:latin typeface="Arial"/>
                <a:cs typeface="Arial"/>
              </a:rPr>
              <a:t>Managers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2266950"/>
          <a:ext cx="5958205" cy="1657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2371725"/>
                <a:gridCol w="2809875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0" b="1">
                          <a:latin typeface="Arial"/>
                          <a:cs typeface="Arial"/>
                        </a:rPr>
                        <a:t>Primary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Secondary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20" b="1">
                          <a:latin typeface="Arial"/>
                          <a:cs typeface="Arial"/>
                        </a:rPr>
                        <a:t>Name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Matt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Holzer,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Headmaster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Jeff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Becker, 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Asst.</a:t>
                      </a:r>
                      <a:r>
                        <a:rPr dirty="0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Headmaster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40" b="1">
                          <a:latin typeface="Arial"/>
                          <a:cs typeface="Arial"/>
                        </a:rPr>
                        <a:t>Phone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30" b="1">
                          <a:latin typeface="Arial"/>
                          <a:cs typeface="Arial"/>
                        </a:rPr>
                        <a:t>Cell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30">
                          <a:latin typeface="Arial"/>
                          <a:cs typeface="Arial"/>
                        </a:rPr>
                        <a:t>857-210-5261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857-210-5277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Alternate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063875" y="4210113"/>
            <a:ext cx="163131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5" b="1">
                <a:latin typeface="Arial"/>
                <a:cs typeface="Arial"/>
              </a:rPr>
              <a:t>Safety</a:t>
            </a:r>
            <a:r>
              <a:rPr dirty="0" sz="1400" spc="-85" b="1">
                <a:latin typeface="Arial"/>
                <a:cs typeface="Arial"/>
              </a:rPr>
              <a:t> </a:t>
            </a:r>
            <a:r>
              <a:rPr dirty="0" sz="1400" spc="-50" b="1">
                <a:latin typeface="Arial"/>
                <a:cs typeface="Arial"/>
              </a:rPr>
              <a:t>Coordinators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400" y="4495801"/>
          <a:ext cx="5958205" cy="1657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2371725"/>
                <a:gridCol w="2809875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0" b="1">
                          <a:latin typeface="Arial"/>
                          <a:cs typeface="Arial"/>
                        </a:rPr>
                        <a:t>Primary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Secondary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20" b="1">
                          <a:latin typeface="Arial"/>
                          <a:cs typeface="Arial"/>
                        </a:rPr>
                        <a:t>Name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841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Alex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Colon, School</a:t>
                      </a:r>
                      <a:r>
                        <a:rPr dirty="0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Police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30">
                          <a:latin typeface="Arial"/>
                          <a:cs typeface="Arial"/>
                        </a:rPr>
                        <a:t>Regi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Loving,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65">
                          <a:latin typeface="Arial"/>
                          <a:cs typeface="Arial"/>
                        </a:rPr>
                        <a:t>CFC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40" b="1">
                          <a:latin typeface="Arial"/>
                          <a:cs typeface="Arial"/>
                        </a:rPr>
                        <a:t>Phone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30" b="1">
                          <a:latin typeface="Arial"/>
                          <a:cs typeface="Arial"/>
                        </a:rPr>
                        <a:t>Cell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0">
                          <a:latin typeface="Arial"/>
                          <a:cs typeface="Arial"/>
                        </a:rPr>
                        <a:t>----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0">
                          <a:latin typeface="Arial"/>
                          <a:cs typeface="Arial"/>
                        </a:rPr>
                        <a:t>----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Alternate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0">
                          <a:latin typeface="Arial"/>
                          <a:cs typeface="Arial"/>
                        </a:rPr>
                        <a:t>---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816225" y="6438963"/>
            <a:ext cx="21278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latin typeface="Arial"/>
                <a:cs typeface="Arial"/>
              </a:rPr>
              <a:t>Primary </a:t>
            </a:r>
            <a:r>
              <a:rPr dirty="0" sz="1400" spc="-80" b="1">
                <a:latin typeface="Arial"/>
                <a:cs typeface="Arial"/>
              </a:rPr>
              <a:t>Risk</a:t>
            </a:r>
            <a:r>
              <a:rPr dirty="0" sz="1400" spc="-60" b="1">
                <a:latin typeface="Arial"/>
                <a:cs typeface="Arial"/>
              </a:rPr>
              <a:t> </a:t>
            </a:r>
            <a:r>
              <a:rPr dirty="0" sz="1400" spc="-50" b="1">
                <a:latin typeface="Arial"/>
                <a:cs typeface="Arial"/>
              </a:rPr>
              <a:t>Coordinators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14400" y="6724650"/>
          <a:ext cx="5958205" cy="133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2371725"/>
                <a:gridCol w="2809875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0" b="1">
                          <a:latin typeface="Arial"/>
                          <a:cs typeface="Arial"/>
                        </a:rPr>
                        <a:t>Primary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Secondary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20" b="1">
                          <a:latin typeface="Arial"/>
                          <a:cs typeface="Arial"/>
                        </a:rPr>
                        <a:t>Name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Matt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Holzer,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Headmaster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Jeff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Becker, 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Asst.</a:t>
                      </a:r>
                      <a:r>
                        <a:rPr dirty="0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Headmaster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40" b="1">
                          <a:latin typeface="Arial"/>
                          <a:cs typeface="Arial"/>
                        </a:rPr>
                        <a:t>Phone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30" b="1">
                          <a:latin typeface="Arial"/>
                          <a:cs typeface="Arial"/>
                        </a:rPr>
                        <a:t>Cell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30">
                          <a:latin typeface="Arial"/>
                          <a:cs typeface="Arial"/>
                        </a:rPr>
                        <a:t>857-210-5261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857-210-5277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787650" y="8343963"/>
            <a:ext cx="21799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latin typeface="Arial"/>
                <a:cs typeface="Arial"/>
              </a:rPr>
              <a:t>Building </a:t>
            </a:r>
            <a:r>
              <a:rPr dirty="0" sz="1400" spc="-45" b="1">
                <a:latin typeface="Arial"/>
                <a:cs typeface="Arial"/>
              </a:rPr>
              <a:t>Control</a:t>
            </a:r>
            <a:r>
              <a:rPr dirty="0" sz="1400" spc="-70" b="1">
                <a:latin typeface="Arial"/>
                <a:cs typeface="Arial"/>
              </a:rPr>
              <a:t> </a:t>
            </a:r>
            <a:r>
              <a:rPr dirty="0" sz="1400" spc="-35" b="1">
                <a:latin typeface="Arial"/>
                <a:cs typeface="Arial"/>
              </a:rPr>
              <a:t>Managers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914400" y="8629650"/>
          <a:ext cx="5958205" cy="361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2371725"/>
                <a:gridCol w="2809875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0" b="1">
                          <a:latin typeface="Arial"/>
                          <a:cs typeface="Arial"/>
                        </a:rPr>
                        <a:t>Primary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Secondary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0" y="9648825"/>
            <a:ext cx="7772400" cy="40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0"/>
            <a:ext cx="7772400" cy="95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 spc="-240"/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1047751"/>
          <a:ext cx="5958205" cy="1304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2371725"/>
                <a:gridCol w="2809875"/>
              </a:tblGrid>
              <a:tr h="323850"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20" b="1">
                          <a:latin typeface="Arial"/>
                          <a:cs typeface="Arial"/>
                        </a:rPr>
                        <a:t>Name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0">
                          <a:latin typeface="Arial"/>
                          <a:cs typeface="Arial"/>
                        </a:rPr>
                        <a:t>Pat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Lawlor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(days)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Oscar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Roque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(nights)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40" b="1">
                          <a:latin typeface="Arial"/>
                          <a:cs typeface="Arial"/>
                        </a:rPr>
                        <a:t>Phone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30" b="1">
                          <a:latin typeface="Arial"/>
                          <a:cs typeface="Arial"/>
                        </a:rPr>
                        <a:t>Cell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0">
                          <a:latin typeface="Arial"/>
                          <a:cs typeface="Arial"/>
                        </a:rPr>
                        <a:t>617-593-8931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35">
                          <a:latin typeface="Arial"/>
                          <a:cs typeface="Arial"/>
                        </a:rPr>
                        <a:t>617-828-1850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Alternate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263900" y="2638488"/>
            <a:ext cx="12287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5" b="1">
                <a:latin typeface="Arial"/>
                <a:cs typeface="Arial"/>
              </a:rPr>
              <a:t>Incident</a:t>
            </a:r>
            <a:r>
              <a:rPr dirty="0" sz="1400" spc="-90" b="1">
                <a:latin typeface="Arial"/>
                <a:cs typeface="Arial"/>
              </a:rPr>
              <a:t> </a:t>
            </a:r>
            <a:r>
              <a:rPr dirty="0" sz="1400" spc="-55" b="1">
                <a:latin typeface="Arial"/>
                <a:cs typeface="Arial"/>
              </a:rPr>
              <a:t>Scribe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2924176"/>
          <a:ext cx="5958205" cy="1514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2371725"/>
                <a:gridCol w="2809875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0" b="1">
                          <a:latin typeface="Arial"/>
                          <a:cs typeface="Arial"/>
                        </a:rPr>
                        <a:t>Primary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Secondary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20" b="1">
                          <a:latin typeface="Arial"/>
                          <a:cs typeface="Arial"/>
                        </a:rPr>
                        <a:t>Name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1219" marR="365760" indent="-514350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Jennifer 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Rios,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Head</a:t>
                      </a:r>
                      <a:r>
                        <a:rPr dirty="0" sz="12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Staff 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Assistant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Jeff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Becker, 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Asst.</a:t>
                      </a:r>
                      <a:r>
                        <a:rPr dirty="0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Headmaster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40" b="1">
                          <a:latin typeface="Arial"/>
                          <a:cs typeface="Arial"/>
                        </a:rPr>
                        <a:t>Phone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30" b="1">
                          <a:latin typeface="Arial"/>
                          <a:cs typeface="Arial"/>
                        </a:rPr>
                        <a:t>Cell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20">
                          <a:latin typeface="Arial"/>
                          <a:cs typeface="Arial"/>
                        </a:rPr>
                        <a:t>857-205-2068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857-210-5277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406650" y="4721225"/>
            <a:ext cx="29584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039AE4"/>
                </a:solidFill>
                <a:latin typeface="Arial"/>
                <a:cs typeface="Arial"/>
              </a:rPr>
              <a:t>Section </a:t>
            </a:r>
            <a:r>
              <a:rPr dirty="0" sz="1800" spc="-45">
                <a:solidFill>
                  <a:srgbClr val="039AE4"/>
                </a:solidFill>
                <a:latin typeface="Arial"/>
                <a:cs typeface="Arial"/>
              </a:rPr>
              <a:t>3: </a:t>
            </a:r>
            <a:r>
              <a:rPr dirty="0" sz="1800" spc="-20">
                <a:solidFill>
                  <a:srgbClr val="039AE4"/>
                </a:solidFill>
                <a:latin typeface="Arial"/>
                <a:cs typeface="Arial"/>
              </a:rPr>
              <a:t>Facility</a:t>
            </a:r>
            <a:r>
              <a:rPr dirty="0" sz="1800" spc="-105">
                <a:solidFill>
                  <a:srgbClr val="039AE4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39AE4"/>
                </a:solid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14400" y="5086351"/>
          <a:ext cx="4662805" cy="3781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3505200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Location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35" b="1">
                          <a:latin typeface="Arial"/>
                          <a:cs typeface="Arial"/>
                        </a:rPr>
                        <a:t>Auditorium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First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Floor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0" b="1">
                          <a:latin typeface="Arial"/>
                          <a:cs typeface="Arial"/>
                        </a:rPr>
                        <a:t>Boiler</a:t>
                      </a:r>
                      <a:r>
                        <a:rPr dirty="0" sz="12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Room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7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Basement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Cafeteria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7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Basement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30" b="1">
                          <a:latin typeface="Arial"/>
                          <a:cs typeface="Arial"/>
                        </a:rPr>
                        <a:t>Computer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5" b="1">
                          <a:latin typeface="Arial"/>
                          <a:cs typeface="Arial"/>
                        </a:rPr>
                        <a:t>Lab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841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Library,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45">
                          <a:latin typeface="Arial"/>
                          <a:cs typeface="Arial"/>
                        </a:rPr>
                        <a:t>205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30" b="1">
                          <a:latin typeface="Arial"/>
                          <a:cs typeface="Arial"/>
                        </a:rPr>
                        <a:t>Fire</a:t>
                      </a:r>
                      <a:r>
                        <a:rPr dirty="0" sz="1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Escapes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0" b="1">
                          <a:latin typeface="Arial"/>
                          <a:cs typeface="Arial"/>
                        </a:rPr>
                        <a:t>Gymnasium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30">
                          <a:latin typeface="Arial"/>
                          <a:cs typeface="Arial"/>
                        </a:rPr>
                        <a:t>Sub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Basement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242570" marR="197485" indent="-47625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 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Materials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0">
                        <a:lnSpc>
                          <a:spcPts val="143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Custodians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Machinery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Office/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sub</a:t>
                      </a:r>
                      <a:r>
                        <a:rPr dirty="0" sz="12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basement.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3175">
                        <a:lnSpc>
                          <a:spcPts val="1435"/>
                        </a:lnSpc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Chemistry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Storage 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Room</a:t>
                      </a:r>
                      <a:r>
                        <a:rPr dirty="0" sz="12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(307)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 b="1">
                          <a:latin typeface="Arial"/>
                          <a:cs typeface="Arial"/>
                        </a:rPr>
                        <a:t>Health</a:t>
                      </a:r>
                      <a:r>
                        <a:rPr dirty="0" sz="1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Center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7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Basement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841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5" b="1">
                          <a:latin typeface="Arial"/>
                          <a:cs typeface="Arial"/>
                        </a:rPr>
                        <a:t>Library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Second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Floor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5" b="1">
                          <a:latin typeface="Arial"/>
                          <a:cs typeface="Arial"/>
                        </a:rPr>
                        <a:t>Loading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Dock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0" y="9648825"/>
            <a:ext cx="7772400" cy="40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7772400" cy="95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 spc="-240"/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1047751"/>
          <a:ext cx="4662805" cy="7829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3505200"/>
              </a:tblGrid>
              <a:tr h="323850"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0" b="1"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20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Office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7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Basement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marR="1047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Out</a:t>
                      </a:r>
                      <a:r>
                        <a:rPr dirty="0" sz="120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5" b="1">
                          <a:latin typeface="Arial"/>
                          <a:cs typeface="Arial"/>
                        </a:rPr>
                        <a:t>Buildings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0" b="1">
                          <a:latin typeface="Arial"/>
                          <a:cs typeface="Arial"/>
                        </a:rPr>
                        <a:t>Playground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60" b="1">
                          <a:latin typeface="Arial"/>
                          <a:cs typeface="Arial"/>
                        </a:rPr>
                        <a:t>Ramps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Cambridge 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St.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Side 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Building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marR="14668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Utility</a:t>
                      </a:r>
                      <a:r>
                        <a:rPr dirty="0" sz="120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Room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7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Basement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marL="252095" marR="255270" indent="-3810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20" b="1">
                          <a:latin typeface="Arial"/>
                          <a:cs typeface="Arial"/>
                        </a:rPr>
                        <a:t>Other 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  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Areas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Library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second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floor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480695" marR="99060" indent="-400050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tt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u  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Penthouse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access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Room</a:t>
                      </a:r>
                      <a:r>
                        <a:rPr dirty="0" sz="12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307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marL="156845" marR="173990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95" b="1">
                          <a:latin typeface="Arial"/>
                          <a:cs typeface="Arial"/>
                        </a:rPr>
                        <a:t>Basement</a:t>
                      </a:r>
                      <a:r>
                        <a:rPr dirty="0" sz="1200" spc="-1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5" b="1">
                          <a:latin typeface="Arial"/>
                          <a:cs typeface="Arial"/>
                        </a:rPr>
                        <a:t>Crawlspace  </a:t>
                      </a:r>
                      <a:r>
                        <a:rPr dirty="0" sz="1200" spc="-155" b="1">
                          <a:latin typeface="Arial"/>
                          <a:cs typeface="Arial"/>
                        </a:rPr>
                        <a:t>Access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9794" marR="148590" indent="-762000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Basement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access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all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stairwells,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Crawlspace 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basement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access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areas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47345" marR="203200" indent="-152400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Community  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Center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90" b="1">
                          <a:latin typeface="Arial"/>
                          <a:cs typeface="Arial"/>
                        </a:rPr>
                        <a:t>Elevators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One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elevator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299720" marR="241300" indent="-76200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85" b="1">
                          <a:latin typeface="Arial"/>
                          <a:cs typeface="Arial"/>
                        </a:rPr>
                        <a:t>Fire</a:t>
                      </a:r>
                      <a:r>
                        <a:rPr dirty="0" sz="1200" spc="-1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Safety  </a:t>
                      </a:r>
                      <a:r>
                        <a:rPr dirty="0" sz="1200" spc="-125" b="1">
                          <a:latin typeface="Arial"/>
                          <a:cs typeface="Arial"/>
                        </a:rPr>
                        <a:t>Systems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Smoke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detectors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stairwells and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Heat</a:t>
                      </a:r>
                      <a:r>
                        <a:rPr dirty="0" sz="120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detectors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147320" marR="151130" indent="142875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110" b="1">
                          <a:latin typeface="Arial"/>
                          <a:cs typeface="Arial"/>
                        </a:rPr>
                        <a:t>Grounds 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Maintenance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95" b="1">
                          <a:latin typeface="Arial"/>
                          <a:cs typeface="Arial"/>
                        </a:rPr>
                        <a:t>Kitchen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 Area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7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Basement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252095" marR="266700" indent="76200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40" b="1">
                          <a:latin typeface="Arial"/>
                          <a:cs typeface="Arial"/>
                        </a:rPr>
                        <a:t>Motion 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Detectors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Hallways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stairwells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85" b="1">
                          <a:latin typeface="Arial"/>
                          <a:cs typeface="Arial"/>
                        </a:rPr>
                        <a:t>Pull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85" b="1">
                          <a:latin typeface="Arial"/>
                          <a:cs typeface="Arial"/>
                        </a:rPr>
                        <a:t>Stations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Main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Lobby,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basement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areas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and all</a:t>
                      </a:r>
                      <a:r>
                        <a:rPr dirty="0" sz="12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stairwells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299720" marR="314325" indent="9525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Security 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Systems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7470" marR="132080" indent="-1219200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Motions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detectors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hallways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exterior</a:t>
                      </a:r>
                      <a:r>
                        <a:rPr dirty="0" sz="120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doors 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alarmed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marR="844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0" b="1">
                          <a:latin typeface="Arial"/>
                          <a:cs typeface="Arial"/>
                        </a:rPr>
                        <a:t>Swimming</a:t>
                      </a:r>
                      <a:r>
                        <a:rPr dirty="0" sz="1200" spc="-1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95" b="1">
                          <a:latin typeface="Arial"/>
                          <a:cs typeface="Arial"/>
                        </a:rPr>
                        <a:t>Pool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204470" marR="219075" indent="19050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75" b="1">
                          <a:latin typeface="Arial"/>
                          <a:cs typeface="Arial"/>
                        </a:rPr>
                        <a:t>Vocational  </a:t>
                      </a:r>
                      <a:r>
                        <a:rPr dirty="0" sz="1200" spc="-125" b="1">
                          <a:latin typeface="Arial"/>
                          <a:cs typeface="Arial"/>
                        </a:rPr>
                        <a:t>Shop</a:t>
                      </a:r>
                      <a:r>
                        <a:rPr dirty="0" sz="1200" spc="-1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5" b="1">
                          <a:latin typeface="Arial"/>
                          <a:cs typeface="Arial"/>
                        </a:rPr>
                        <a:t>Areas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9648825"/>
            <a:ext cx="7772400" cy="40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7772400" cy="95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 spc="-24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1047751"/>
          <a:ext cx="4662805" cy="1019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3505200"/>
              </a:tblGrid>
              <a:tr h="504825">
                <a:tc>
                  <a:txBody>
                    <a:bodyPr/>
                    <a:lstStyle/>
                    <a:p>
                      <a:pPr marL="185420" marR="179705" indent="-9525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Compressed  </a:t>
                      </a:r>
                      <a:r>
                        <a:rPr dirty="0" sz="1200" spc="-145" b="1">
                          <a:latin typeface="Arial"/>
                          <a:cs typeface="Arial"/>
                        </a:rPr>
                        <a:t>Gas</a:t>
                      </a:r>
                      <a:r>
                        <a:rPr dirty="0" sz="1200" spc="-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85" b="1">
                          <a:latin typeface="Arial"/>
                          <a:cs typeface="Arial"/>
                        </a:rPr>
                        <a:t>Present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18770" marR="203835" indent="-133350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95" b="1">
                          <a:latin typeface="Arial"/>
                          <a:cs typeface="Arial"/>
                        </a:rPr>
                        <a:t>Liquid</a:t>
                      </a:r>
                      <a:r>
                        <a:rPr dirty="0" sz="1200" spc="-1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14" b="1">
                          <a:latin typeface="Arial"/>
                          <a:cs typeface="Arial"/>
                        </a:rPr>
                        <a:t>Fuels  </a:t>
                      </a:r>
                      <a:r>
                        <a:rPr dirty="0" sz="1200" spc="-85" b="1">
                          <a:latin typeface="Arial"/>
                          <a:cs typeface="Arial"/>
                        </a:rPr>
                        <a:t>Present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5095" marR="100965" indent="-1304925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Gasoline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lawnmower,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snow 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blower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stored</a:t>
                      </a:r>
                      <a:r>
                        <a:rPr dirty="0" sz="12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Room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B07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01700" y="2349500"/>
            <a:ext cx="5969000" cy="5194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039AE4"/>
                </a:solidFill>
                <a:latin typeface="Arial"/>
                <a:cs typeface="Arial"/>
              </a:rPr>
              <a:t>Section </a:t>
            </a:r>
            <a:r>
              <a:rPr dirty="0" sz="1800" spc="-45">
                <a:solidFill>
                  <a:srgbClr val="039AE4"/>
                </a:solidFill>
                <a:latin typeface="Arial"/>
                <a:cs typeface="Arial"/>
              </a:rPr>
              <a:t>4: </a:t>
            </a:r>
            <a:r>
              <a:rPr dirty="0" sz="1800" spc="-20">
                <a:solidFill>
                  <a:srgbClr val="039AE4"/>
                </a:solidFill>
                <a:latin typeface="Arial"/>
                <a:cs typeface="Arial"/>
              </a:rPr>
              <a:t>Students </a:t>
            </a:r>
            <a:r>
              <a:rPr dirty="0" sz="1800" spc="-10">
                <a:solidFill>
                  <a:srgbClr val="039AE4"/>
                </a:solidFill>
                <a:latin typeface="Arial"/>
                <a:cs typeface="Arial"/>
              </a:rPr>
              <a:t>and</a:t>
            </a:r>
            <a:r>
              <a:rPr dirty="0" sz="1800" spc="-85">
                <a:solidFill>
                  <a:srgbClr val="039AE4"/>
                </a:solidFill>
                <a:latin typeface="Arial"/>
                <a:cs typeface="Arial"/>
              </a:rPr>
              <a:t> </a:t>
            </a:r>
            <a:r>
              <a:rPr dirty="0" sz="1800" spc="-35">
                <a:solidFill>
                  <a:srgbClr val="039AE4"/>
                </a:solidFill>
                <a:latin typeface="Arial"/>
                <a:cs typeface="Arial"/>
              </a:rPr>
              <a:t>Staff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35" b="1">
                <a:latin typeface="Arial"/>
                <a:cs typeface="Arial"/>
              </a:rPr>
              <a:t>Total Student </a:t>
            </a:r>
            <a:r>
              <a:rPr dirty="0" sz="1400" spc="-55" b="1">
                <a:latin typeface="Arial"/>
                <a:cs typeface="Arial"/>
              </a:rPr>
              <a:t>Enrollment: </a:t>
            </a:r>
            <a:r>
              <a:rPr dirty="0" sz="1400" spc="-75">
                <a:latin typeface="Arial"/>
                <a:cs typeface="Arial"/>
              </a:rPr>
              <a:t>521 (as </a:t>
            </a:r>
            <a:r>
              <a:rPr dirty="0" sz="1400" spc="10">
                <a:latin typeface="Arial"/>
                <a:cs typeface="Arial"/>
              </a:rPr>
              <a:t>of</a:t>
            </a:r>
            <a:r>
              <a:rPr dirty="0" sz="1400" spc="8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8/29/2019)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35" b="1">
                <a:latin typeface="Arial"/>
                <a:cs typeface="Arial"/>
              </a:rPr>
              <a:t>Total </a:t>
            </a:r>
            <a:r>
              <a:rPr dirty="0" sz="1400" spc="-30" b="1">
                <a:latin typeface="Arial"/>
                <a:cs typeface="Arial"/>
              </a:rPr>
              <a:t>Staff </a:t>
            </a:r>
            <a:r>
              <a:rPr dirty="0" sz="1400" spc="-55" b="1">
                <a:latin typeface="Arial"/>
                <a:cs typeface="Arial"/>
              </a:rPr>
              <a:t>Enrollment: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75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Arial"/>
              <a:cs typeface="Arial"/>
            </a:endParaRPr>
          </a:p>
          <a:p>
            <a:pPr marL="12700" marR="299720">
              <a:lnSpc>
                <a:spcPts val="1650"/>
              </a:lnSpc>
            </a:pPr>
            <a:r>
              <a:rPr dirty="0" sz="1400" spc="-60" b="1">
                <a:latin typeface="Arial"/>
                <a:cs typeface="Arial"/>
              </a:rPr>
              <a:t>Comments: </a:t>
            </a:r>
            <a:r>
              <a:rPr dirty="0" sz="1400" spc="-35">
                <a:latin typeface="Arial"/>
                <a:cs typeface="Arial"/>
              </a:rPr>
              <a:t>This </a:t>
            </a:r>
            <a:r>
              <a:rPr dirty="0" sz="1400" spc="-10">
                <a:latin typeface="Arial"/>
                <a:cs typeface="Arial"/>
              </a:rPr>
              <a:t>includes </a:t>
            </a:r>
            <a:r>
              <a:rPr dirty="0" sz="1400" spc="-30">
                <a:latin typeface="Arial"/>
                <a:cs typeface="Arial"/>
              </a:rPr>
              <a:t>Teachers, </a:t>
            </a:r>
            <a:r>
              <a:rPr dirty="0" sz="1400" spc="-60">
                <a:latin typeface="Arial"/>
                <a:cs typeface="Arial"/>
              </a:rPr>
              <a:t>Paras, </a:t>
            </a:r>
            <a:r>
              <a:rPr dirty="0" sz="1400" spc="-20">
                <a:latin typeface="Arial"/>
                <a:cs typeface="Arial"/>
              </a:rPr>
              <a:t>Admin, </a:t>
            </a:r>
            <a:r>
              <a:rPr dirty="0" sz="1400" spc="-100">
                <a:latin typeface="Arial"/>
                <a:cs typeface="Arial"/>
              </a:rPr>
              <a:t>SST </a:t>
            </a:r>
            <a:r>
              <a:rPr dirty="0" sz="1400" spc="-15">
                <a:latin typeface="Arial"/>
                <a:cs typeface="Arial"/>
              </a:rPr>
              <a:t>and </a:t>
            </a:r>
            <a:r>
              <a:rPr dirty="0" sz="1400" spc="-5">
                <a:latin typeface="Arial"/>
                <a:cs typeface="Arial"/>
              </a:rPr>
              <a:t>support </a:t>
            </a:r>
            <a:r>
              <a:rPr dirty="0" sz="1400" spc="-25">
                <a:latin typeface="Arial"/>
                <a:cs typeface="Arial"/>
              </a:rPr>
              <a:t>staff.  </a:t>
            </a:r>
            <a:r>
              <a:rPr dirty="0" sz="1400" spc="-45">
                <a:latin typeface="Arial"/>
                <a:cs typeface="Arial"/>
              </a:rPr>
              <a:t>We </a:t>
            </a:r>
            <a:r>
              <a:rPr dirty="0" sz="1400" spc="-20">
                <a:latin typeface="Arial"/>
                <a:cs typeface="Arial"/>
              </a:rPr>
              <a:t>also have </a:t>
            </a:r>
            <a:r>
              <a:rPr dirty="0" sz="1400" spc="-5">
                <a:latin typeface="Arial"/>
                <a:cs typeface="Arial"/>
              </a:rPr>
              <a:t>student </a:t>
            </a:r>
            <a:r>
              <a:rPr dirty="0" sz="1400" spc="-20">
                <a:latin typeface="Arial"/>
                <a:cs typeface="Arial"/>
              </a:rPr>
              <a:t>teachers, </a:t>
            </a:r>
            <a:r>
              <a:rPr dirty="0" sz="1400" spc="-10">
                <a:latin typeface="Arial"/>
                <a:cs typeface="Arial"/>
              </a:rPr>
              <a:t>interns </a:t>
            </a:r>
            <a:r>
              <a:rPr dirty="0" sz="1400" spc="-15">
                <a:latin typeface="Arial"/>
                <a:cs typeface="Arial"/>
              </a:rPr>
              <a:t>and </a:t>
            </a:r>
            <a:r>
              <a:rPr dirty="0" sz="1400" spc="-5">
                <a:latin typeface="Arial"/>
                <a:cs typeface="Arial"/>
              </a:rPr>
              <a:t>itinerant </a:t>
            </a:r>
            <a:r>
              <a:rPr dirty="0" sz="1400" spc="-15">
                <a:latin typeface="Arial"/>
                <a:cs typeface="Arial"/>
              </a:rPr>
              <a:t>service</a:t>
            </a:r>
            <a:r>
              <a:rPr dirty="0" sz="1400" spc="-1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providers.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ts val="1664"/>
              </a:lnSpc>
            </a:pPr>
            <a:r>
              <a:rPr dirty="0" sz="1400" spc="-25" b="1">
                <a:latin typeface="Arial"/>
                <a:cs typeface="Arial"/>
              </a:rPr>
              <a:t>Student/Staff </a:t>
            </a:r>
            <a:r>
              <a:rPr dirty="0" sz="1400" spc="-45" b="1">
                <a:latin typeface="Arial"/>
                <a:cs typeface="Arial"/>
              </a:rPr>
              <a:t>Disabilities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spc="-45" b="1">
                <a:latin typeface="Arial"/>
                <a:cs typeface="Arial"/>
              </a:rPr>
              <a:t>Information: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50"/>
              </a:lnSpc>
              <a:spcBef>
                <a:spcPts val="65"/>
              </a:spcBef>
            </a:pPr>
            <a:r>
              <a:rPr dirty="0" sz="1400" spc="-25">
                <a:latin typeface="Arial"/>
                <a:cs typeface="Arial"/>
              </a:rPr>
              <a:t>Evacuation </a:t>
            </a:r>
            <a:r>
              <a:rPr dirty="0" sz="1400" spc="-45">
                <a:latin typeface="Arial"/>
                <a:cs typeface="Arial"/>
              </a:rPr>
              <a:t>Plan </a:t>
            </a:r>
            <a:r>
              <a:rPr dirty="0" sz="1400" spc="5">
                <a:latin typeface="Arial"/>
                <a:cs typeface="Arial"/>
              </a:rPr>
              <a:t>for </a:t>
            </a:r>
            <a:r>
              <a:rPr dirty="0" sz="1400" spc="-20">
                <a:latin typeface="Arial"/>
                <a:cs typeface="Arial"/>
              </a:rPr>
              <a:t>Students </a:t>
            </a:r>
            <a:r>
              <a:rPr dirty="0" sz="1400" spc="-30">
                <a:latin typeface="Arial"/>
                <a:cs typeface="Arial"/>
              </a:rPr>
              <a:t>Physically </a:t>
            </a:r>
            <a:r>
              <a:rPr dirty="0" sz="1400" spc="-15">
                <a:latin typeface="Arial"/>
                <a:cs typeface="Arial"/>
              </a:rPr>
              <a:t>Impaired </a:t>
            </a:r>
            <a:r>
              <a:rPr dirty="0" sz="1400" spc="-25">
                <a:latin typeface="Arial"/>
                <a:cs typeface="Arial"/>
              </a:rPr>
              <a:t>These </a:t>
            </a:r>
            <a:r>
              <a:rPr dirty="0" sz="1400" spc="-10">
                <a:latin typeface="Arial"/>
                <a:cs typeface="Arial"/>
              </a:rPr>
              <a:t>students </a:t>
            </a:r>
            <a:r>
              <a:rPr dirty="0" sz="1400" spc="-20">
                <a:latin typeface="Arial"/>
                <a:cs typeface="Arial"/>
              </a:rPr>
              <a:t>are </a:t>
            </a:r>
            <a:r>
              <a:rPr dirty="0" sz="1400" spc="-5">
                <a:latin typeface="Arial"/>
                <a:cs typeface="Arial"/>
              </a:rPr>
              <a:t>in </a:t>
            </a:r>
            <a:r>
              <a:rPr dirty="0" sz="1400" spc="-30">
                <a:latin typeface="Arial"/>
                <a:cs typeface="Arial"/>
              </a:rPr>
              <a:t>small  </a:t>
            </a:r>
            <a:r>
              <a:rPr dirty="0" sz="1400" spc="-35">
                <a:latin typeface="Arial"/>
                <a:cs typeface="Arial"/>
              </a:rPr>
              <a:t>classes </a:t>
            </a:r>
            <a:r>
              <a:rPr dirty="0" sz="1400" spc="-40">
                <a:latin typeface="Arial"/>
                <a:cs typeface="Arial"/>
              </a:rPr>
              <a:t>(no </a:t>
            </a:r>
            <a:r>
              <a:rPr dirty="0" sz="1400" spc="-10">
                <a:latin typeface="Arial"/>
                <a:cs typeface="Arial"/>
              </a:rPr>
              <a:t>more </a:t>
            </a:r>
            <a:r>
              <a:rPr dirty="0" sz="1400" spc="-15">
                <a:latin typeface="Arial"/>
                <a:cs typeface="Arial"/>
              </a:rPr>
              <a:t>than </a:t>
            </a:r>
            <a:r>
              <a:rPr dirty="0" sz="1400" spc="5">
                <a:latin typeface="Arial"/>
                <a:cs typeface="Arial"/>
              </a:rPr>
              <a:t>ten </a:t>
            </a:r>
            <a:r>
              <a:rPr dirty="0" sz="1400" spc="-10">
                <a:latin typeface="Arial"/>
                <a:cs typeface="Arial"/>
              </a:rPr>
              <a:t>students </a:t>
            </a:r>
            <a:r>
              <a:rPr dirty="0" sz="1400" spc="-15">
                <a:latin typeface="Arial"/>
                <a:cs typeface="Arial"/>
              </a:rPr>
              <a:t>and </a:t>
            </a:r>
            <a:r>
              <a:rPr dirty="0" sz="1400" spc="5">
                <a:latin typeface="Arial"/>
                <a:cs typeface="Arial"/>
              </a:rPr>
              <a:t>no </a:t>
            </a:r>
            <a:r>
              <a:rPr dirty="0" sz="1400" spc="-10">
                <a:latin typeface="Arial"/>
                <a:cs typeface="Arial"/>
              </a:rPr>
              <a:t>more </a:t>
            </a:r>
            <a:r>
              <a:rPr dirty="0" sz="1400" spc="-15">
                <a:latin typeface="Arial"/>
                <a:cs typeface="Arial"/>
              </a:rPr>
              <a:t>than </a:t>
            </a:r>
            <a:r>
              <a:rPr dirty="0" sz="1400">
                <a:latin typeface="Arial"/>
                <a:cs typeface="Arial"/>
              </a:rPr>
              <a:t>one </a:t>
            </a:r>
            <a:r>
              <a:rPr dirty="0" sz="1400" spc="-5">
                <a:latin typeface="Arial"/>
                <a:cs typeface="Arial"/>
              </a:rPr>
              <a:t>student </a:t>
            </a:r>
            <a:r>
              <a:rPr dirty="0" sz="1400" spc="5">
                <a:latin typeface="Arial"/>
                <a:cs typeface="Arial"/>
              </a:rPr>
              <a:t>with </a:t>
            </a:r>
            <a:r>
              <a:rPr dirty="0" sz="1400" spc="-45">
                <a:latin typeface="Arial"/>
                <a:cs typeface="Arial"/>
              </a:rPr>
              <a:t>a  </a:t>
            </a:r>
            <a:r>
              <a:rPr dirty="0" sz="1400" spc="-20">
                <a:latin typeface="Arial"/>
                <a:cs typeface="Arial"/>
              </a:rPr>
              <a:t>physical </a:t>
            </a:r>
            <a:r>
              <a:rPr dirty="0" sz="1400" spc="-25">
                <a:latin typeface="Arial"/>
                <a:cs typeface="Arial"/>
              </a:rPr>
              <a:t>impairment) </a:t>
            </a:r>
            <a:r>
              <a:rPr dirty="0" sz="1400" spc="5">
                <a:latin typeface="Arial"/>
                <a:cs typeface="Arial"/>
              </a:rPr>
              <a:t>or </a:t>
            </a:r>
            <a:r>
              <a:rPr dirty="0" sz="1400" spc="-5">
                <a:latin typeface="Arial"/>
                <a:cs typeface="Arial"/>
              </a:rPr>
              <a:t>they </a:t>
            </a:r>
            <a:r>
              <a:rPr dirty="0" sz="1400" spc="-20">
                <a:latin typeface="Arial"/>
                <a:cs typeface="Arial"/>
              </a:rPr>
              <a:t>are </a:t>
            </a:r>
            <a:r>
              <a:rPr dirty="0" sz="1400" spc="-5">
                <a:latin typeface="Arial"/>
                <a:cs typeface="Arial"/>
              </a:rPr>
              <a:t>in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10">
                <a:latin typeface="Arial"/>
                <a:cs typeface="Arial"/>
              </a:rPr>
              <a:t>inclusion </a:t>
            </a:r>
            <a:r>
              <a:rPr dirty="0" sz="1400" spc="-35">
                <a:latin typeface="Arial"/>
                <a:cs typeface="Arial"/>
              </a:rPr>
              <a:t>classes </a:t>
            </a:r>
            <a:r>
              <a:rPr dirty="0" sz="1400" spc="5">
                <a:latin typeface="Arial"/>
                <a:cs typeface="Arial"/>
              </a:rPr>
              <a:t>with </a:t>
            </a:r>
            <a:r>
              <a:rPr dirty="0" sz="1400" spc="15">
                <a:latin typeface="Arial"/>
                <a:cs typeface="Arial"/>
              </a:rPr>
              <a:t>two </a:t>
            </a:r>
            <a:r>
              <a:rPr dirty="0" sz="1400" spc="-15">
                <a:latin typeface="Arial"/>
                <a:cs typeface="Arial"/>
              </a:rPr>
              <a:t>staff  </a:t>
            </a:r>
            <a:r>
              <a:rPr dirty="0" sz="1400" spc="-25">
                <a:latin typeface="Arial"/>
                <a:cs typeface="Arial"/>
              </a:rPr>
              <a:t>members. </a:t>
            </a:r>
            <a:r>
              <a:rPr dirty="0" sz="1400" spc="-35">
                <a:latin typeface="Arial"/>
                <a:cs typeface="Arial"/>
              </a:rPr>
              <a:t>In </a:t>
            </a:r>
            <a:r>
              <a:rPr dirty="0" sz="1400" spc="-30">
                <a:latin typeface="Arial"/>
                <a:cs typeface="Arial"/>
              </a:rPr>
              <a:t>case </a:t>
            </a:r>
            <a:r>
              <a:rPr dirty="0" sz="1400" spc="10">
                <a:latin typeface="Arial"/>
                <a:cs typeface="Arial"/>
              </a:rPr>
              <a:t>of </a:t>
            </a:r>
            <a:r>
              <a:rPr dirty="0" sz="1400" spc="-30">
                <a:latin typeface="Arial"/>
                <a:cs typeface="Arial"/>
              </a:rPr>
              <a:t>an </a:t>
            </a:r>
            <a:r>
              <a:rPr dirty="0" sz="1400" spc="-10">
                <a:latin typeface="Arial"/>
                <a:cs typeface="Arial"/>
              </a:rPr>
              <a:t>emergency students </a:t>
            </a:r>
            <a:r>
              <a:rPr dirty="0" sz="1400" spc="-20">
                <a:latin typeface="Arial"/>
                <a:cs typeface="Arial"/>
              </a:rPr>
              <a:t>are </a:t>
            </a:r>
            <a:r>
              <a:rPr dirty="0" sz="1400" spc="15">
                <a:latin typeface="Arial"/>
                <a:cs typeface="Arial"/>
              </a:rPr>
              <a:t>to be </a:t>
            </a:r>
            <a:r>
              <a:rPr dirty="0" sz="1400" spc="5">
                <a:latin typeface="Arial"/>
                <a:cs typeface="Arial"/>
              </a:rPr>
              <a:t>brought </a:t>
            </a:r>
            <a:r>
              <a:rPr dirty="0" sz="1400" spc="10">
                <a:latin typeface="Arial"/>
                <a:cs typeface="Arial"/>
              </a:rPr>
              <a:t>down </a:t>
            </a:r>
            <a:r>
              <a:rPr dirty="0" sz="1400">
                <a:latin typeface="Arial"/>
                <a:cs typeface="Arial"/>
              </a:rPr>
              <a:t>by </a:t>
            </a:r>
            <a:r>
              <a:rPr dirty="0" sz="1400" spc="5">
                <a:latin typeface="Arial"/>
                <a:cs typeface="Arial"/>
              </a:rPr>
              <a:t>the  </a:t>
            </a:r>
            <a:r>
              <a:rPr dirty="0" sz="1400" spc="-10">
                <a:latin typeface="Arial"/>
                <a:cs typeface="Arial"/>
              </a:rPr>
              <a:t>teacher </a:t>
            </a:r>
            <a:r>
              <a:rPr dirty="0" sz="1400" spc="-5">
                <a:latin typeface="Arial"/>
                <a:cs typeface="Arial"/>
              </a:rPr>
              <a:t>in </a:t>
            </a:r>
            <a:r>
              <a:rPr dirty="0" sz="1400" spc="-10">
                <a:latin typeface="Arial"/>
                <a:cs typeface="Arial"/>
              </a:rPr>
              <a:t>charge </a:t>
            </a:r>
            <a:r>
              <a:rPr dirty="0" sz="1400" spc="15">
                <a:latin typeface="Arial"/>
                <a:cs typeface="Arial"/>
              </a:rPr>
              <a:t>to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15">
                <a:latin typeface="Arial"/>
                <a:cs typeface="Arial"/>
              </a:rPr>
              <a:t>nearest </a:t>
            </a:r>
            <a:r>
              <a:rPr dirty="0" sz="1400">
                <a:latin typeface="Arial"/>
                <a:cs typeface="Arial"/>
              </a:rPr>
              <a:t>exit </a:t>
            </a:r>
            <a:r>
              <a:rPr dirty="0" sz="1400" spc="-15">
                <a:latin typeface="Arial"/>
                <a:cs typeface="Arial"/>
              </a:rPr>
              <a:t>and </a:t>
            </a:r>
            <a:r>
              <a:rPr dirty="0" sz="1400">
                <a:latin typeface="Arial"/>
                <a:cs typeface="Arial"/>
              </a:rPr>
              <a:t>exit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5">
                <a:latin typeface="Arial"/>
                <a:cs typeface="Arial"/>
              </a:rPr>
              <a:t>building. </a:t>
            </a:r>
            <a:r>
              <a:rPr dirty="0" sz="1400" spc="-10">
                <a:latin typeface="Arial"/>
                <a:cs typeface="Arial"/>
              </a:rPr>
              <a:t>Once </a:t>
            </a:r>
            <a:r>
              <a:rPr dirty="0" sz="1400" spc="-5">
                <a:latin typeface="Arial"/>
                <a:cs typeface="Arial"/>
              </a:rPr>
              <a:t>outside  </a:t>
            </a:r>
            <a:r>
              <a:rPr dirty="0" sz="1400" spc="-10">
                <a:latin typeface="Arial"/>
                <a:cs typeface="Arial"/>
              </a:rPr>
              <a:t>students </a:t>
            </a:r>
            <a:r>
              <a:rPr dirty="0" sz="1400" spc="-20">
                <a:latin typeface="Arial"/>
                <a:cs typeface="Arial"/>
              </a:rPr>
              <a:t>are </a:t>
            </a:r>
            <a:r>
              <a:rPr dirty="0" sz="1400" spc="15">
                <a:latin typeface="Arial"/>
                <a:cs typeface="Arial"/>
              </a:rPr>
              <a:t>to </a:t>
            </a:r>
            <a:r>
              <a:rPr dirty="0" sz="1400" spc="-5">
                <a:latin typeface="Arial"/>
                <a:cs typeface="Arial"/>
              </a:rPr>
              <a:t>wait </a:t>
            </a:r>
            <a:r>
              <a:rPr dirty="0" sz="1400" spc="5">
                <a:latin typeface="Arial"/>
                <a:cs typeface="Arial"/>
              </a:rPr>
              <a:t>for </a:t>
            </a:r>
            <a:r>
              <a:rPr dirty="0" sz="1400" spc="-5">
                <a:latin typeface="Arial"/>
                <a:cs typeface="Arial"/>
              </a:rPr>
              <a:t>further </a:t>
            </a:r>
            <a:r>
              <a:rPr dirty="0" sz="1400" spc="-15">
                <a:latin typeface="Arial"/>
                <a:cs typeface="Arial"/>
              </a:rPr>
              <a:t>instructions. </a:t>
            </a:r>
            <a:r>
              <a:rPr dirty="0" sz="1400" spc="-5">
                <a:latin typeface="Arial"/>
                <a:cs typeface="Arial"/>
              </a:rPr>
              <a:t>No </a:t>
            </a:r>
            <a:r>
              <a:rPr dirty="0" sz="1400" spc="-10">
                <a:latin typeface="Arial"/>
                <a:cs typeface="Arial"/>
              </a:rPr>
              <a:t>wheelchair </a:t>
            </a:r>
            <a:r>
              <a:rPr dirty="0" sz="1400" spc="5">
                <a:latin typeface="Arial"/>
                <a:cs typeface="Arial"/>
              </a:rPr>
              <a:t>bound </a:t>
            </a:r>
            <a:r>
              <a:rPr dirty="0" sz="1400" spc="-10">
                <a:latin typeface="Arial"/>
                <a:cs typeface="Arial"/>
              </a:rPr>
              <a:t>students </a:t>
            </a:r>
            <a:r>
              <a:rPr dirty="0" sz="1400" spc="-15">
                <a:latin typeface="Arial"/>
                <a:cs typeface="Arial"/>
              </a:rPr>
              <a:t>at  present.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Arial"/>
              <a:cs typeface="Arial"/>
            </a:endParaRPr>
          </a:p>
          <a:p>
            <a:pPr algn="ctr" marR="5080">
              <a:lnSpc>
                <a:spcPct val="100000"/>
              </a:lnSpc>
            </a:pPr>
            <a:r>
              <a:rPr dirty="0" sz="1800" spc="-15">
                <a:solidFill>
                  <a:srgbClr val="039AE4"/>
                </a:solidFill>
                <a:latin typeface="Arial"/>
                <a:cs typeface="Arial"/>
              </a:rPr>
              <a:t>Section 5:</a:t>
            </a:r>
            <a:r>
              <a:rPr dirty="0" sz="1800" spc="-70">
                <a:solidFill>
                  <a:srgbClr val="039AE4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039AE4"/>
                </a:solidFill>
                <a:latin typeface="Arial"/>
                <a:cs typeface="Arial"/>
              </a:rPr>
              <a:t>Communications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>
              <a:latin typeface="Arial"/>
              <a:cs typeface="Arial"/>
            </a:endParaRPr>
          </a:p>
          <a:p>
            <a:pPr algn="ctr" marR="3810">
              <a:lnSpc>
                <a:spcPct val="100000"/>
              </a:lnSpc>
            </a:pPr>
            <a:r>
              <a:rPr dirty="0" sz="1400" spc="-55" b="1">
                <a:latin typeface="Arial"/>
                <a:cs typeface="Arial"/>
              </a:rPr>
              <a:t>Communications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spc="-50" b="1">
                <a:latin typeface="Arial"/>
                <a:cs typeface="Arial"/>
              </a:rPr>
              <a:t>Equipment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591427"/>
          <a:ext cx="5958205" cy="133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5900"/>
                <a:gridCol w="1504950"/>
                <a:gridCol w="1466850"/>
                <a:gridCol w="1485900"/>
              </a:tblGrid>
              <a:tr h="352425"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0" b="1">
                          <a:latin typeface="Arial"/>
                          <a:cs typeface="Arial"/>
                        </a:rPr>
                        <a:t>Equipment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60" b="1">
                          <a:latin typeface="Arial"/>
                          <a:cs typeface="Arial"/>
                        </a:rPr>
                        <a:t>Available?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35" b="1">
                          <a:latin typeface="Arial"/>
                          <a:cs typeface="Arial"/>
                        </a:rPr>
                        <a:t>Quantity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35" b="1">
                          <a:latin typeface="Arial"/>
                          <a:cs typeface="Arial"/>
                        </a:rPr>
                        <a:t>Notes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30">
                          <a:latin typeface="Arial"/>
                          <a:cs typeface="Arial"/>
                        </a:rPr>
                        <a:t>Two-Way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Radios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No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841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3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House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Radios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Yes-Operational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14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Intercom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Yes-Operational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0" y="9648825"/>
            <a:ext cx="7772400" cy="40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7772400" cy="95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 spc="-24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1047752"/>
          <a:ext cx="5958205" cy="981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5900"/>
                <a:gridCol w="1504950"/>
                <a:gridCol w="1466850"/>
                <a:gridCol w="1485900"/>
              </a:tblGrid>
              <a:tr h="323850"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5"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System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Yes-Operational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House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Phone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Yes-Operational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Others?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No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482975" y="2648013"/>
            <a:ext cx="8007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5" b="1">
                <a:latin typeface="Arial"/>
                <a:cs typeface="Arial"/>
              </a:rPr>
              <a:t>Locations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2933702"/>
          <a:ext cx="5958205" cy="3638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5900"/>
                <a:gridCol w="1057275"/>
                <a:gridCol w="1685925"/>
                <a:gridCol w="1714500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75" b="1">
                          <a:latin typeface="Arial"/>
                          <a:cs typeface="Arial"/>
                        </a:rPr>
                        <a:t>Room</a:t>
                      </a:r>
                      <a:r>
                        <a:rPr dirty="0" sz="14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85" b="1">
                          <a:latin typeface="Arial"/>
                          <a:cs typeface="Arial"/>
                        </a:rPr>
                        <a:t>#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Assignee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841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35" b="1">
                          <a:latin typeface="Arial"/>
                          <a:cs typeface="Arial"/>
                        </a:rPr>
                        <a:t>Number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Main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Office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7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200" spc="-165">
                          <a:latin typeface="Arial"/>
                          <a:cs typeface="Arial"/>
                        </a:rPr>
                        <a:t>121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7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0245" marR="156845" indent="-542925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Main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Office,</a:t>
                      </a:r>
                      <a:r>
                        <a:rPr dirty="0" sz="12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Jennifer  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Rios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7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270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Principal’s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Office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60">
                          <a:latin typeface="Arial"/>
                          <a:cs typeface="Arial"/>
                        </a:rPr>
                        <a:t>119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Matt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Holzer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Guidance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Office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Guidance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Jodi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Then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203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Custodian’s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Office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5">
                          <a:latin typeface="Arial"/>
                          <a:cs typeface="Arial"/>
                        </a:rPr>
                        <a:t>B04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0">
                          <a:latin typeface="Arial"/>
                          <a:cs typeface="Arial"/>
                        </a:rPr>
                        <a:t>Pat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Lawlor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Nurse’s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Office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10">
                          <a:latin typeface="Arial"/>
                          <a:cs typeface="Arial"/>
                        </a:rPr>
                        <a:t>B29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Marta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Bausemer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80">
                          <a:latin typeface="Arial"/>
                          <a:cs typeface="Arial"/>
                        </a:rPr>
                        <a:t>ETF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Office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65">
                          <a:latin typeface="Arial"/>
                          <a:cs typeface="Arial"/>
                        </a:rPr>
                        <a:t>104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June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Grunert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537845" marR="202565" indent="-352425">
                        <a:lnSpc>
                          <a:spcPts val="1430"/>
                        </a:lnSpc>
                        <a:spcBef>
                          <a:spcPts val="540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Student</a:t>
                      </a:r>
                      <a:r>
                        <a:rPr dirty="0" sz="12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Support  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Room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0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200" spc="10">
                          <a:latin typeface="Arial"/>
                          <a:cs typeface="Arial"/>
                        </a:rPr>
                        <a:t>B06A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7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Brian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Gonsalves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7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7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Pool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Safety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Office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Alex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Colon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617-635-9860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749550" y="7502525"/>
            <a:ext cx="2273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039AE4"/>
                </a:solidFill>
                <a:latin typeface="Arial"/>
                <a:cs typeface="Arial"/>
              </a:rPr>
              <a:t>Section 6:</a:t>
            </a:r>
            <a:r>
              <a:rPr dirty="0" sz="1800" spc="-135">
                <a:solidFill>
                  <a:srgbClr val="039AE4"/>
                </a:solidFill>
                <a:latin typeface="Arial"/>
                <a:cs typeface="Arial"/>
              </a:rPr>
              <a:t> </a:t>
            </a:r>
            <a:r>
              <a:rPr dirty="0" sz="1800" spc="-30">
                <a:solidFill>
                  <a:srgbClr val="039AE4"/>
                </a:solidFill>
                <a:latin typeface="Arial"/>
                <a:cs typeface="Arial"/>
              </a:rPr>
              <a:t>Fire/Rescue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14400" y="7867652"/>
          <a:ext cx="5958205" cy="1000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1981200"/>
                <a:gridCol w="1981200"/>
              </a:tblGrid>
              <a:tr h="352425">
                <a:tc gridSpan="3"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Floor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45" b="1">
                          <a:latin typeface="Arial"/>
                          <a:cs typeface="Arial"/>
                        </a:rPr>
                        <a:t>Captains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3850"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5" b="1">
                          <a:latin typeface="Arial"/>
                          <a:cs typeface="Arial"/>
                        </a:rPr>
                        <a:t>Floor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45" b="1">
                          <a:latin typeface="Arial"/>
                          <a:cs typeface="Arial"/>
                        </a:rPr>
                        <a:t>Floor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Captain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33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30" b="1">
                          <a:latin typeface="Arial"/>
                          <a:cs typeface="Arial"/>
                        </a:rPr>
                        <a:t>Notes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20">
                          <a:latin typeface="Arial"/>
                          <a:cs typeface="Arial"/>
                        </a:rPr>
                        <a:t>Basement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5">
                          <a:latin typeface="Arial"/>
                          <a:cs typeface="Arial"/>
                        </a:rPr>
                        <a:t>Jacki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45">
                          <a:latin typeface="Arial"/>
                          <a:cs typeface="Arial"/>
                        </a:rPr>
                        <a:t>Sims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0" y="9648825"/>
            <a:ext cx="7772400" cy="40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7772400" cy="95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 spc="-240"/>
              <a:t>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1047752"/>
          <a:ext cx="5958205" cy="1266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1981200"/>
                <a:gridCol w="1981200"/>
              </a:tblGrid>
              <a:tr h="314325"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357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Matt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Holzer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309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Jeff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Becker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marR="1905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357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Regi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Loving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2828927"/>
          <a:ext cx="5958205" cy="4848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/>
                <a:gridCol w="628650"/>
                <a:gridCol w="2390775"/>
                <a:gridCol w="733425"/>
                <a:gridCol w="733425"/>
                <a:gridCol w="828675"/>
              </a:tblGrid>
              <a:tr h="276225">
                <a:tc gridSpan="6"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5" b="1">
                          <a:latin typeface="Arial"/>
                          <a:cs typeface="Arial"/>
                        </a:rPr>
                        <a:t>Evacuation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Matrix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28625"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90" b="1">
                          <a:latin typeface="Arial"/>
                          <a:cs typeface="Arial"/>
                        </a:rPr>
                        <a:t>Exit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  <a:solidFill>
                      <a:srgbClr val="CFE2F2"/>
                    </a:solidFill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65" b="1">
                          <a:latin typeface="Arial"/>
                          <a:cs typeface="Arial"/>
                        </a:rPr>
                        <a:t>Stairwell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  <a:solidFill>
                      <a:srgbClr val="CFE2F2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130" b="1">
                          <a:latin typeface="Arial"/>
                          <a:cs typeface="Arial"/>
                        </a:rPr>
                        <a:t>Rooms</a:t>
                      </a:r>
                      <a:r>
                        <a:rPr dirty="0" sz="120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0" b="1">
                          <a:latin typeface="Arial"/>
                          <a:cs typeface="Arial"/>
                        </a:rPr>
                        <a:t>Serviced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  <a:solidFill>
                      <a:srgbClr val="CFE2F2"/>
                    </a:solidFill>
                  </a:tcPr>
                </a:tc>
                <a:tc>
                  <a:txBody>
                    <a:bodyPr/>
                    <a:lstStyle/>
                    <a:p>
                      <a:pPr marL="166370" marR="63500" indent="-104775">
                        <a:lnSpc>
                          <a:spcPts val="1430"/>
                        </a:lnSpc>
                        <a:spcBef>
                          <a:spcPts val="24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Alternate  </a:t>
                      </a:r>
                      <a:r>
                        <a:rPr dirty="0" sz="1200" spc="-85" b="1">
                          <a:latin typeface="Arial"/>
                          <a:cs typeface="Arial"/>
                        </a:rPr>
                        <a:t>Route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  <a:solidFill>
                      <a:srgbClr val="CFE2F2"/>
                    </a:solidFill>
                  </a:tcPr>
                </a:tc>
                <a:tc>
                  <a:txBody>
                    <a:bodyPr/>
                    <a:lstStyle/>
                    <a:p>
                      <a:pPr marL="137795" marR="117475" indent="-28575">
                        <a:lnSpc>
                          <a:spcPts val="1430"/>
                        </a:lnSpc>
                        <a:spcBef>
                          <a:spcPts val="24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Primary  </a:t>
                      </a:r>
                      <a:r>
                        <a:rPr dirty="0" sz="1200" spc="-100" b="1">
                          <a:latin typeface="Arial"/>
                          <a:cs typeface="Arial"/>
                        </a:rPr>
                        <a:t>Refuge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  <a:solidFill>
                      <a:srgbClr val="CFE2F2"/>
                    </a:solidFill>
                  </a:tcPr>
                </a:tc>
                <a:tc>
                  <a:txBody>
                    <a:bodyPr/>
                    <a:lstStyle/>
                    <a:p>
                      <a:pPr marL="185420" marR="89535" indent="-114300">
                        <a:lnSpc>
                          <a:spcPts val="1430"/>
                        </a:lnSpc>
                        <a:spcBef>
                          <a:spcPts val="24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Secondary  </a:t>
                      </a:r>
                      <a:r>
                        <a:rPr dirty="0" sz="1200" spc="-100" b="1">
                          <a:latin typeface="Arial"/>
                          <a:cs typeface="Arial"/>
                        </a:rPr>
                        <a:t>Refuge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  <a:solidFill>
                      <a:srgbClr val="CFE2F2"/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11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 marR="47625" indent="-238125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Stair</a:t>
                      </a:r>
                      <a:r>
                        <a:rPr dirty="0" sz="110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95">
                          <a:latin typeface="Arial"/>
                          <a:cs typeface="Arial"/>
                        </a:rPr>
                        <a:t>case 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161290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101, 102, 201, 202, 203, 301, 302, 303,  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B01,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B02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86360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70">
                          <a:latin typeface="Arial"/>
                          <a:cs typeface="Arial"/>
                        </a:rPr>
                        <a:t>Staircase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street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90">
                          <a:latin typeface="Arial"/>
                          <a:cs typeface="Arial"/>
                        </a:rPr>
                        <a:t>Gym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Auditorium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11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 marR="59690" indent="-180975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#6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108,109,110,111,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207,208,209,210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70">
                          <a:latin typeface="Arial"/>
                          <a:cs typeface="Arial"/>
                        </a:rPr>
                        <a:t>Staircase#5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Cafeteria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Auditorium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11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 marR="47625" indent="-200025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Stair</a:t>
                      </a:r>
                      <a:r>
                        <a:rPr dirty="0" sz="110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95">
                          <a:latin typeface="Arial"/>
                          <a:cs typeface="Arial"/>
                        </a:rPr>
                        <a:t>case  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#7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65">
                          <a:latin typeface="Arial"/>
                          <a:cs typeface="Arial"/>
                        </a:rPr>
                        <a:t>Gymnasium, </a:t>
                      </a:r>
                      <a:r>
                        <a:rPr dirty="0" sz="1100" spc="-60">
                          <a:latin typeface="Arial"/>
                          <a:cs typeface="Arial"/>
                        </a:rPr>
                        <a:t>Nurse's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office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32384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Cafeteria</a:t>
                      </a:r>
                      <a:r>
                        <a:rPr dirty="0" sz="110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B38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90">
                          <a:latin typeface="Arial"/>
                          <a:cs typeface="Arial"/>
                        </a:rPr>
                        <a:t>Gym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Auditorium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233045" marR="82550" indent="-161925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  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A1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 marR="37465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 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Street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Auditorium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59055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Stair </a:t>
                      </a:r>
                      <a:r>
                        <a:rPr dirty="0" sz="1100" spc="-95">
                          <a:latin typeface="Arial"/>
                          <a:cs typeface="Arial"/>
                        </a:rPr>
                        <a:t>case</a:t>
                      </a:r>
                      <a:r>
                        <a:rPr dirty="0" sz="1100" spc="-1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1  and 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stair  </a:t>
                      </a:r>
                      <a:r>
                        <a:rPr dirty="0" sz="1100" spc="-95">
                          <a:latin typeface="Arial"/>
                          <a:cs typeface="Arial"/>
                        </a:rPr>
                        <a:t>case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90">
                          <a:latin typeface="Arial"/>
                          <a:cs typeface="Arial"/>
                        </a:rPr>
                        <a:t>Gym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Cafeteria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11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 marR="59690" indent="-219075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75">
                          <a:latin typeface="Arial"/>
                          <a:cs typeface="Arial"/>
                        </a:rPr>
                        <a:t>B06,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105, 106, 204, 205, 206, 304,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305,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306, 307, 315, 107,</a:t>
                      </a:r>
                      <a:r>
                        <a:rPr dirty="0" sz="1100" spc="-85">
                          <a:latin typeface="Arial"/>
                          <a:cs typeface="Arial"/>
                        </a:rPr>
                        <a:t> B07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193040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#1 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Warren 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street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90">
                          <a:latin typeface="Arial"/>
                          <a:cs typeface="Arial"/>
                        </a:rPr>
                        <a:t>Gym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Auditorium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11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 marR="59690" indent="-180975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#5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112, 113, 114, 115, 212, 213, 214,</a:t>
                      </a:r>
                      <a:r>
                        <a:rPr dirty="0" sz="11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5">
                          <a:latin typeface="Arial"/>
                          <a:cs typeface="Arial"/>
                        </a:rPr>
                        <a:t>215,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100" spc="-60">
                          <a:latin typeface="Arial"/>
                          <a:cs typeface="Arial"/>
                        </a:rPr>
                        <a:t>240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marR="193040">
                        <a:lnSpc>
                          <a:spcPct val="102299"/>
                        </a:lnSpc>
                        <a:spcBef>
                          <a:spcPts val="180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100" spc="-65">
                          <a:latin typeface="Arial"/>
                          <a:cs typeface="Arial"/>
                        </a:rPr>
                        <a:t>#6 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Warren 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street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Cafeteria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Auditorium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CCCCCC"/>
                      </a:solidFill>
                      <a:prstDash val="solid"/>
                    </a:lnL>
                    <a:lnR w="12700">
                      <a:solidFill>
                        <a:srgbClr val="CCCCCC"/>
                      </a:solidFill>
                      <a:prstDash val="solid"/>
                    </a:lnR>
                    <a:lnT w="12700">
                      <a:solidFill>
                        <a:srgbClr val="CCCCCC"/>
                      </a:solidFill>
                      <a:prstDash val="solid"/>
                    </a:lnT>
                    <a:lnB w="12700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1700" y="8172513"/>
            <a:ext cx="5890895" cy="867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6675">
              <a:lnSpc>
                <a:spcPct val="100000"/>
              </a:lnSpc>
              <a:spcBef>
                <a:spcPts val="100"/>
              </a:spcBef>
            </a:pPr>
            <a:r>
              <a:rPr dirty="0" sz="1400" spc="-35" b="1">
                <a:latin typeface="Arial"/>
                <a:cs typeface="Arial"/>
              </a:rPr>
              <a:t>Safety </a:t>
            </a:r>
            <a:r>
              <a:rPr dirty="0" sz="1400" spc="-50" b="1">
                <a:latin typeface="Arial"/>
                <a:cs typeface="Arial"/>
              </a:rPr>
              <a:t>Equipment </a:t>
            </a:r>
            <a:r>
              <a:rPr dirty="0" sz="1400" spc="-110" b="1">
                <a:latin typeface="Arial"/>
                <a:cs typeface="Arial"/>
              </a:rPr>
              <a:t>&amp;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65" b="1">
                <a:latin typeface="Arial"/>
                <a:cs typeface="Arial"/>
              </a:rPr>
              <a:t>Locations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Arial"/>
              <a:cs typeface="Arial"/>
            </a:endParaRPr>
          </a:p>
          <a:p>
            <a:pPr marL="12700" marR="5080">
              <a:lnSpc>
                <a:spcPts val="1650"/>
              </a:lnSpc>
            </a:pPr>
            <a:r>
              <a:rPr dirty="0" sz="1400" spc="-50" b="1">
                <a:latin typeface="Arial"/>
                <a:cs typeface="Arial"/>
              </a:rPr>
              <a:t>Primary </a:t>
            </a:r>
            <a:r>
              <a:rPr dirty="0" sz="1400" spc="-60" b="1">
                <a:latin typeface="Arial"/>
                <a:cs typeface="Arial"/>
              </a:rPr>
              <a:t>Entry </a:t>
            </a:r>
            <a:r>
              <a:rPr dirty="0" sz="1400" spc="-65" b="1">
                <a:latin typeface="Arial"/>
                <a:cs typeface="Arial"/>
              </a:rPr>
              <a:t>Location: </a:t>
            </a:r>
            <a:r>
              <a:rPr dirty="0" sz="1400" spc="-15">
                <a:latin typeface="Arial"/>
                <a:cs typeface="Arial"/>
              </a:rPr>
              <a:t>Corner </a:t>
            </a:r>
            <a:r>
              <a:rPr dirty="0" sz="1400" spc="10">
                <a:latin typeface="Arial"/>
                <a:cs typeface="Arial"/>
              </a:rPr>
              <a:t>of </a:t>
            </a:r>
            <a:r>
              <a:rPr dirty="0" sz="1400" spc="-30">
                <a:latin typeface="Arial"/>
                <a:cs typeface="Arial"/>
              </a:rPr>
              <a:t>Warren </a:t>
            </a:r>
            <a:r>
              <a:rPr dirty="0" sz="1400" spc="-15">
                <a:latin typeface="Arial"/>
                <a:cs typeface="Arial"/>
              </a:rPr>
              <a:t>and Cambridge </a:t>
            </a:r>
            <a:r>
              <a:rPr dirty="0" sz="1400" spc="-50">
                <a:latin typeface="Arial"/>
                <a:cs typeface="Arial"/>
              </a:rPr>
              <a:t>- </a:t>
            </a:r>
            <a:r>
              <a:rPr dirty="0" sz="1400" spc="-25">
                <a:latin typeface="Arial"/>
                <a:cs typeface="Arial"/>
              </a:rPr>
              <a:t>Main </a:t>
            </a:r>
            <a:r>
              <a:rPr dirty="0" sz="1400" spc="-30">
                <a:latin typeface="Arial"/>
                <a:cs typeface="Arial"/>
              </a:rPr>
              <a:t>Entrance </a:t>
            </a:r>
            <a:r>
              <a:rPr dirty="0" sz="1400" spc="-50">
                <a:latin typeface="Arial"/>
                <a:cs typeface="Arial"/>
              </a:rPr>
              <a:t>-  </a:t>
            </a:r>
            <a:r>
              <a:rPr dirty="0" sz="1400" spc="-114">
                <a:latin typeface="Arial"/>
                <a:cs typeface="Arial"/>
              </a:rPr>
              <a:t>1st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floor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9648825"/>
            <a:ext cx="7772400" cy="40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7772400" cy="95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 spc="-240"/>
              <a:t>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2020-07-01T21:23:24Z</dcterms:created>
  <dcterms:modified xsi:type="dcterms:W3CDTF">2020-07-01T21:23:24Z</dcterms:modified>
</cp:coreProperties>
</file>